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8" r:id="rId1"/>
  </p:sldMasterIdLst>
  <p:notesMasterIdLst>
    <p:notesMasterId r:id="rId46"/>
  </p:notesMasterIdLst>
  <p:sldIdLst>
    <p:sldId id="256" r:id="rId2"/>
    <p:sldId id="284" r:id="rId3"/>
    <p:sldId id="285" r:id="rId4"/>
    <p:sldId id="257" r:id="rId5"/>
    <p:sldId id="286" r:id="rId6"/>
    <p:sldId id="288" r:id="rId7"/>
    <p:sldId id="258" r:id="rId8"/>
    <p:sldId id="277" r:id="rId9"/>
    <p:sldId id="278" r:id="rId10"/>
    <p:sldId id="289" r:id="rId11"/>
    <p:sldId id="260" r:id="rId12"/>
    <p:sldId id="292" r:id="rId13"/>
    <p:sldId id="287" r:id="rId14"/>
    <p:sldId id="283" r:id="rId15"/>
    <p:sldId id="261" r:id="rId16"/>
    <p:sldId id="282" r:id="rId17"/>
    <p:sldId id="262" r:id="rId18"/>
    <p:sldId id="291" r:id="rId19"/>
    <p:sldId id="281" r:id="rId20"/>
    <p:sldId id="263" r:id="rId21"/>
    <p:sldId id="290" r:id="rId22"/>
    <p:sldId id="265" r:id="rId23"/>
    <p:sldId id="304" r:id="rId24"/>
    <p:sldId id="267" r:id="rId25"/>
    <p:sldId id="301" r:id="rId26"/>
    <p:sldId id="266" r:id="rId27"/>
    <p:sldId id="302" r:id="rId28"/>
    <p:sldId id="269" r:id="rId29"/>
    <p:sldId id="300" r:id="rId30"/>
    <p:sldId id="270" r:id="rId31"/>
    <p:sldId id="293" r:id="rId32"/>
    <p:sldId id="308" r:id="rId33"/>
    <p:sldId id="272" r:id="rId34"/>
    <p:sldId id="273" r:id="rId35"/>
    <p:sldId id="294" r:id="rId36"/>
    <p:sldId id="295" r:id="rId37"/>
    <p:sldId id="310" r:id="rId38"/>
    <p:sldId id="274" r:id="rId39"/>
    <p:sldId id="306" r:id="rId40"/>
    <p:sldId id="307" r:id="rId41"/>
    <p:sldId id="299" r:id="rId42"/>
    <p:sldId id="296" r:id="rId43"/>
    <p:sldId id="297" r:id="rId44"/>
    <p:sldId id="303" r:id="rId4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0D2B8D0-F9A0-2E45-9015-8278F907197F}">
          <p14:sldIdLst>
            <p14:sldId id="256"/>
          </p14:sldIdLst>
        </p14:section>
        <p14:section name="Introduction" id="{83504983-E0C5-294E-A824-74785A167F11}">
          <p14:sldIdLst>
            <p14:sldId id="284"/>
            <p14:sldId id="285"/>
            <p14:sldId id="257"/>
            <p14:sldId id="286"/>
            <p14:sldId id="288"/>
          </p14:sldIdLst>
        </p14:section>
        <p14:section name="Git" id="{6D6C19B2-AACA-9B48-8CEB-2097DE7FC065}">
          <p14:sldIdLst>
            <p14:sldId id="258"/>
            <p14:sldId id="277"/>
            <p14:sldId id="278"/>
            <p14:sldId id="289"/>
            <p14:sldId id="260"/>
            <p14:sldId id="292"/>
            <p14:sldId id="287"/>
            <p14:sldId id="283"/>
            <p14:sldId id="261"/>
            <p14:sldId id="282"/>
            <p14:sldId id="262"/>
            <p14:sldId id="291"/>
            <p14:sldId id="281"/>
            <p14:sldId id="263"/>
            <p14:sldId id="290"/>
            <p14:sldId id="265"/>
            <p14:sldId id="304"/>
            <p14:sldId id="267"/>
            <p14:sldId id="301"/>
          </p14:sldIdLst>
        </p14:section>
        <p14:section name="GitHub" id="{BDA108FD-8D09-F746-B4EE-29E7E8D2B9F3}">
          <p14:sldIdLst>
            <p14:sldId id="266"/>
            <p14:sldId id="302"/>
            <p14:sldId id="269"/>
            <p14:sldId id="300"/>
            <p14:sldId id="270"/>
            <p14:sldId id="293"/>
            <p14:sldId id="308"/>
            <p14:sldId id="272"/>
            <p14:sldId id="273"/>
            <p14:sldId id="294"/>
            <p14:sldId id="295"/>
            <p14:sldId id="310"/>
            <p14:sldId id="274"/>
            <p14:sldId id="306"/>
            <p14:sldId id="307"/>
          </p14:sldIdLst>
        </p14:section>
        <p14:section name="Bonus" id="{A8DD5096-AC92-6D4C-9A76-FB3E35527481}">
          <p14:sldIdLst>
            <p14:sldId id="299"/>
            <p14:sldId id="296"/>
            <p14:sldId id="297"/>
            <p14:sldId id="30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5B5B5"/>
    <a:srgbClr val="F1502F"/>
    <a:srgbClr val="E8F0FD"/>
    <a:srgbClr val="0000FF"/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762"/>
    <p:restoredTop sz="79584"/>
  </p:normalViewPr>
  <p:slideViewPr>
    <p:cSldViewPr snapToGrid="0" snapToObjects="1">
      <p:cViewPr varScale="1">
        <p:scale>
          <a:sx n="113" d="100"/>
          <a:sy n="113" d="100"/>
        </p:scale>
        <p:origin x="164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17BDA2-E97A-144A-BB75-B7258D089255}" type="datetimeFigureOut">
              <a:rPr lang="en-US" smtClean="0"/>
              <a:t>6/16/20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9206B0-DA7A-2A44-8167-A53EF7139A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04934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Drum_memory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help.github.com/en/enterprise/2.15/user/articles/adding-a-new-ssh-key-to-your-github-account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help.github.com/en/enterprise/2.15/user/articles/adding-a-new-ssh-key-to-your-github-account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1594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latin typeface="Monaco" pitchFamily="2" charset="77"/>
              </a:rPr>
              <a:t>git config --global </a:t>
            </a:r>
            <a:r>
              <a:rPr lang="en-US" sz="1200" dirty="0" err="1">
                <a:latin typeface="Monaco" pitchFamily="2" charset="77"/>
              </a:rPr>
              <a:t>core.autocrlf</a:t>
            </a:r>
            <a:r>
              <a:rPr lang="en-US" sz="1200" dirty="0">
                <a:latin typeface="Monaco" pitchFamily="2" charset="77"/>
              </a:rPr>
              <a:t> input</a:t>
            </a:r>
          </a:p>
          <a:p>
            <a:r>
              <a:rPr lang="en-US" sz="1200" dirty="0">
                <a:latin typeface="Monaco" pitchFamily="2" charset="77"/>
              </a:rPr>
              <a:t>git config --global </a:t>
            </a:r>
            <a:r>
              <a:rPr lang="en-US" sz="1200" dirty="0" err="1">
                <a:latin typeface="Monaco" pitchFamily="2" charset="77"/>
              </a:rPr>
              <a:t>core.autocrlf</a:t>
            </a:r>
            <a:r>
              <a:rPr lang="en-US" sz="1200" dirty="0">
                <a:latin typeface="Monaco" pitchFamily="2" charset="77"/>
              </a:rPr>
              <a:t> true (windows)</a:t>
            </a:r>
          </a:p>
          <a:p>
            <a:endParaRPr lang="en-US" dirty="0"/>
          </a:p>
          <a:p>
            <a:r>
              <a:rPr lang="en-US" dirty="0"/>
              <a:t>Atom: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"atom --wait”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Sublime (Mac</a:t>
            </a:r>
            <a:r>
              <a:rPr lang="p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"</a:t>
            </a:r>
            <a:r>
              <a:rPr lang="pt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subl</a:t>
            </a:r>
            <a:r>
              <a:rPr lang="p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pt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</a:t>
            </a:r>
            <a:r>
              <a:rPr lang="p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pt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</a:t>
            </a:r>
            <a:r>
              <a:rPr lang="p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</a:t>
            </a:r>
          </a:p>
          <a:p>
            <a:r>
              <a:rPr lang="p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Sublime (Windows): </a:t>
            </a:r>
            <a:r>
              <a:rPr lang="en-US" dirty="0">
                <a:effectLst/>
              </a:rPr>
              <a:t>'c:/program files (x86)/sublime text 3/</a:t>
            </a:r>
            <a:r>
              <a:rPr lang="en-US" dirty="0" err="1">
                <a:effectLst/>
              </a:rPr>
              <a:t>sublimetext.exe</a:t>
            </a:r>
            <a:r>
              <a:rPr lang="en-US" dirty="0">
                <a:effectLst/>
              </a:rPr>
              <a:t>' -w” (32bit)</a:t>
            </a:r>
          </a:p>
          <a:p>
            <a:r>
              <a:rPr lang="en-US" dirty="0" err="1">
                <a:effectLst/>
              </a:rPr>
              <a:t>Textmate</a:t>
            </a:r>
            <a:r>
              <a:rPr lang="en-US" dirty="0">
                <a:effectLst/>
              </a:rPr>
              <a:t>: "mate -w"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1531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https://en.wikipedia.org/wiki/Drum_memory</a:t>
            </a:r>
            <a:endParaRPr lang="en-US" dirty="0"/>
          </a:p>
          <a:p>
            <a:r>
              <a:rPr lang="en-US" dirty="0"/>
              <a:t>Index/database are just collection of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6259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0504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7216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="1" dirty="0">
                <a:latin typeface="Monaco" pitchFamily="2" charset="77"/>
              </a:rPr>
              <a:t>touch</a:t>
            </a:r>
            <a:r>
              <a:rPr lang="en-US" sz="1200" dirty="0"/>
              <a:t> is used to create a file in bash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9515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="1" dirty="0">
                <a:latin typeface="Monaco" pitchFamily="2" charset="77"/>
              </a:rPr>
              <a:t>touch</a:t>
            </a:r>
            <a:r>
              <a:rPr lang="en-US" sz="1200" dirty="0"/>
              <a:t> is used to create a file in bash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2955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echo</a:t>
            </a:r>
            <a:r>
              <a:rPr lang="en-US" b="0" dirty="0"/>
              <a:t> prints a string</a:t>
            </a:r>
          </a:p>
          <a:p>
            <a:r>
              <a:rPr lang="en-US" b="1" dirty="0"/>
              <a:t>&gt;&gt; </a:t>
            </a:r>
            <a:r>
              <a:rPr lang="en-US" b="0" dirty="0"/>
              <a:t>put the string on its left side into the file on its right side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9059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8180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9625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* .</a:t>
            </a:r>
            <a:r>
              <a:rPr lang="en-US" sz="12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gitignore</a:t>
            </a:r>
            <a:r>
              <a:rPr lang="en-US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can ignore an entire subdirectory. 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 You can use wildcard expressions in this file as well. Some common things in a </a:t>
            </a:r>
            <a:r>
              <a:rPr lang="en-US" dirty="0"/>
              <a:t>.</a:t>
            </a:r>
            <a:r>
              <a:rPr lang="en-US" dirty="0" err="1"/>
              <a:t>gitignore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file are </a:t>
            </a:r>
            <a:r>
              <a:rPr lang="en-US" dirty="0"/>
              <a:t>.*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en-US" dirty="0"/>
              <a:t>*~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en-US" dirty="0"/>
              <a:t>~*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which are often temporary or backup files.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8831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94336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82095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0128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73465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02015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00719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BONUS - SSH keys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Here is a link to help you setup using SSH keys for authentication with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Github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https://help.github.com/en/enterprise/2.15/user/articles/adding-a-new-ssh-key-to-your-github-account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45518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BONUS - SSH keys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Here is a link to help you setup using SSH keys for authentication with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Github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https://help.github.com/en/enterprise/2.15/user/articles/adding-a-new-ssh-key-to-your-github-account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84828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Icons made by </a:t>
            </a:r>
            <a:r>
              <a:rPr lang="en-US" dirty="0" err="1"/>
              <a:t>Smashicons</a:t>
            </a:r>
            <a:r>
              <a:rPr lang="en-US" dirty="0"/>
              <a:t> from </a:t>
            </a:r>
            <a:r>
              <a:rPr lang="en-US" dirty="0" err="1"/>
              <a:t>Flaticon</a:t>
            </a:r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www.flaticon.com</a:t>
            </a:r>
            <a:r>
              <a:rPr lang="en-US" dirty="0"/>
              <a:t>/authors/</a:t>
            </a:r>
            <a:r>
              <a:rPr lang="en-US" dirty="0" err="1"/>
              <a:t>smashicons</a:t>
            </a:r>
            <a:endParaRPr lang="en-US" dirty="0"/>
          </a:p>
          <a:p>
            <a:endParaRPr lang="en-US" dirty="0"/>
          </a:p>
          <a:p>
            <a:r>
              <a:rPr lang="en-US" dirty="0"/>
              <a:t>Dave Gandy</a:t>
            </a:r>
          </a:p>
          <a:p>
            <a:r>
              <a:rPr lang="en-US" dirty="0"/>
              <a:t>https://</a:t>
            </a:r>
            <a:r>
              <a:rPr lang="en-US" dirty="0" err="1"/>
              <a:t>www.flaticon.com</a:t>
            </a:r>
            <a:r>
              <a:rPr lang="en-US" dirty="0"/>
              <a:t>/authors/</a:t>
            </a:r>
            <a:r>
              <a:rPr lang="en-US" dirty="0" err="1"/>
              <a:t>dave-gandy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Iconnice</a:t>
            </a:r>
            <a:endParaRPr lang="en-US" dirty="0"/>
          </a:p>
          <a:p>
            <a:r>
              <a:rPr lang="en-US" dirty="0" err="1"/>
              <a:t>iconnice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www.flaticon.com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25088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22586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1053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47663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86427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73001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04230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68434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93939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50920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7832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2620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2281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8060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131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8298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 can also be run from Power Shell, but Git Bash would allow you to run every command in this tutorial (e.g., functions such as </a:t>
            </a:r>
            <a:r>
              <a:rPr lang="en-US" dirty="0"/>
              <a:t>touch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or </a:t>
            </a:r>
            <a:r>
              <a:rPr lang="en-US" dirty="0"/>
              <a:t>echo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for making file and printing lines in a terminal).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0902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3600450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>
              <a:defRPr sz="40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elvetica Neue"/>
                <a:cs typeface="Helvetica Neue"/>
              </a:defRPr>
            </a:lvl1pPr>
          </a:lstStyle>
          <a:p>
            <a:fld id="{0FACC5C3-8597-8F4C-8FC5-8640A4432CF9}" type="datetimeFigureOut">
              <a:rPr lang="en-US" smtClean="0"/>
              <a:t>6/16/20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Helvetica Neue"/>
                <a:cs typeface="Helvetica Neue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elvetica Neue"/>
                <a:cs typeface="Helvetica Neue"/>
              </a:defRPr>
            </a:lvl1pPr>
          </a:lstStyle>
          <a:p>
            <a:fld id="{8B53F8BC-ABA0-8248-8A02-EAF17B300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0707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CC5C3-8597-8F4C-8FC5-8640A4432CF9}" type="datetimeFigureOut">
              <a:rPr lang="en-US" smtClean="0"/>
              <a:t>6/16/20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3F8BC-ABA0-8248-8A02-EAF17B300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0146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CC5C3-8597-8F4C-8FC5-8640A4432CF9}" type="datetimeFigureOut">
              <a:rPr lang="en-US" smtClean="0"/>
              <a:t>6/16/20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3F8BC-ABA0-8248-8A02-EAF17B300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7552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43000"/>
          </a:xfrm>
          <a:solidFill>
            <a:schemeClr val="bg1">
              <a:lumMod val="85000"/>
            </a:schemeClr>
          </a:solidFill>
        </p:spPr>
        <p:txBody>
          <a:bodyPr anchor="b">
            <a:normAutofit/>
          </a:bodyPr>
          <a:lstStyle>
            <a:lvl1pPr algn="l">
              <a:defRPr sz="36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2795" y="1248385"/>
            <a:ext cx="11814383" cy="4877778"/>
          </a:xfrm>
        </p:spPr>
        <p:txBody>
          <a:bodyPr/>
          <a:lstStyle>
            <a:lvl1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elvetica Neue"/>
                <a:cs typeface="Helvetica Neue"/>
              </a:defRPr>
            </a:lvl1pPr>
          </a:lstStyle>
          <a:p>
            <a:fld id="{0FACC5C3-8597-8F4C-8FC5-8640A4432CF9}" type="datetimeFigureOut">
              <a:rPr lang="en-US" smtClean="0"/>
              <a:t>6/16/20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Helvetica Neue"/>
                <a:cs typeface="Helvetica Neue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elvetica Neue"/>
                <a:cs typeface="Helvetica Neue"/>
              </a:defRPr>
            </a:lvl1pPr>
          </a:lstStyle>
          <a:p>
            <a:fld id="{8B53F8BC-ABA0-8248-8A02-EAF17B300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72809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CC5C3-8597-8F4C-8FC5-8640A4432CF9}" type="datetimeFigureOut">
              <a:rPr lang="en-US" smtClean="0"/>
              <a:t>6/16/20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3F8BC-ABA0-8248-8A02-EAF17B300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1950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CC5C3-8597-8F4C-8FC5-8640A4432CF9}" type="datetimeFigureOut">
              <a:rPr lang="en-US" smtClean="0"/>
              <a:t>6/16/20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3F8BC-ABA0-8248-8A02-EAF17B300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8731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CC5C3-8597-8F4C-8FC5-8640A4432CF9}" type="datetimeFigureOut">
              <a:rPr lang="en-US" smtClean="0"/>
              <a:t>6/16/20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3F8BC-ABA0-8248-8A02-EAF17B300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2854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CC5C3-8597-8F4C-8FC5-8640A4432CF9}" type="datetimeFigureOut">
              <a:rPr lang="en-US" smtClean="0"/>
              <a:t>6/16/20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3F8BC-ABA0-8248-8A02-EAF17B300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337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CC5C3-8597-8F4C-8FC5-8640A4432CF9}" type="datetimeFigureOut">
              <a:rPr lang="en-US" smtClean="0"/>
              <a:t>6/16/20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3F8BC-ABA0-8248-8A02-EAF17B300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9353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CC5C3-8597-8F4C-8FC5-8640A4432CF9}" type="datetimeFigureOut">
              <a:rPr lang="en-US" smtClean="0"/>
              <a:t>6/16/20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3F8BC-ABA0-8248-8A02-EAF17B300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3510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CC5C3-8597-8F4C-8FC5-8640A4432CF9}" type="datetimeFigureOut">
              <a:rPr lang="en-US" smtClean="0"/>
              <a:t>6/16/20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3F8BC-ABA0-8248-8A02-EAF17B300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2716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ACC5C3-8597-8F4C-8FC5-8640A4432CF9}" type="datetimeFigureOut">
              <a:rPr lang="en-US" smtClean="0"/>
              <a:t>6/16/20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53F8BC-ABA0-8248-8A02-EAF17B300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1844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tiff"/><Relationship Id="rId5" Type="http://schemas.openxmlformats.org/officeDocument/2006/relationships/image" Target="../media/image3.png"/><Relationship Id="rId4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bookdown.site/" TargetMode="External"/><Relationship Id="rId7" Type="http://schemas.openxmlformats.org/officeDocument/2006/relationships/image" Target="../media/image16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tiff"/><Relationship Id="rId3" Type="http://schemas.openxmlformats.org/officeDocument/2006/relationships/hyperlink" Target="https://gitforwindows.org/" TargetMode="External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hyperlink" Target="https://git-scm.com/download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16.tiff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tiff"/><Relationship Id="rId5" Type="http://schemas.openxmlformats.org/officeDocument/2006/relationships/image" Target="../media/image28.tiff"/><Relationship Id="rId4" Type="http://schemas.openxmlformats.org/officeDocument/2006/relationships/image" Target="../media/image27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tif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tiff"/><Relationship Id="rId4" Type="http://schemas.openxmlformats.org/officeDocument/2006/relationships/image" Target="../media/image31.tiff"/><Relationship Id="rId9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tiff"/><Relationship Id="rId4" Type="http://schemas.openxmlformats.org/officeDocument/2006/relationships/image" Target="../media/image37.tif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f"/><Relationship Id="rId7" Type="http://schemas.openxmlformats.org/officeDocument/2006/relationships/image" Target="../media/image41.tif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tiff"/><Relationship Id="rId5" Type="http://schemas.openxmlformats.org/officeDocument/2006/relationships/image" Target="../media/image39.tiff"/><Relationship Id="rId4" Type="http://schemas.openxmlformats.org/officeDocument/2006/relationships/image" Target="../media/image38.tif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%3cusername%3e?tab=repositories" TargetMode="External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38.tif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7" Type="http://schemas.microsoft.com/office/2007/relationships/hdphoto" Target="../media/hdphoto2.wdp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49.png"/><Relationship Id="rId4" Type="http://schemas.openxmlformats.org/officeDocument/2006/relationships/image" Target="../media/image38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7" Type="http://schemas.microsoft.com/office/2007/relationships/hdphoto" Target="../media/hdphoto3.wdp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49.png"/><Relationship Id="rId4" Type="http://schemas.openxmlformats.org/officeDocument/2006/relationships/image" Target="../media/image38.tiff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tiff"/><Relationship Id="rId3" Type="http://schemas.openxmlformats.org/officeDocument/2006/relationships/image" Target="../media/image50.png"/><Relationship Id="rId7" Type="http://schemas.openxmlformats.org/officeDocument/2006/relationships/image" Target="../media/image16.tif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svg"/><Relationship Id="rId11" Type="http://schemas.openxmlformats.org/officeDocument/2006/relationships/image" Target="../media/image37.tiff"/><Relationship Id="rId5" Type="http://schemas.openxmlformats.org/officeDocument/2006/relationships/image" Target="../media/image52.png"/><Relationship Id="rId10" Type="http://schemas.microsoft.com/office/2007/relationships/hdphoto" Target="../media/hdphoto3.wdp"/><Relationship Id="rId4" Type="http://schemas.openxmlformats.org/officeDocument/2006/relationships/image" Target="../media/image51.svg"/><Relationship Id="rId9" Type="http://schemas.openxmlformats.org/officeDocument/2006/relationships/image" Target="../media/image4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lab.com/mxc108120/git_workshop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tiff"/><Relationship Id="rId5" Type="http://schemas.openxmlformats.org/officeDocument/2006/relationships/image" Target="../media/image16.tiff"/><Relationship Id="rId4" Type="http://schemas.openxmlformats.org/officeDocument/2006/relationships/image" Target="../media/image54.png"/></Relationships>
</file>

<file path=ppt/slides/_rels/slide33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hyperlink" Target="https://gitlab.com/%3cusername%3e/git_workshop" TargetMode="External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38.tiff"/><Relationship Id="rId4" Type="http://schemas.openxmlformats.org/officeDocument/2006/relationships/image" Target="../media/image16.tif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tiff"/><Relationship Id="rId5" Type="http://schemas.openxmlformats.org/officeDocument/2006/relationships/image" Target="../media/image16.tiff"/><Relationship Id="rId4" Type="http://schemas.microsoft.com/office/2007/relationships/hdphoto" Target="../media/hdphoto4.wdp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Relationship Id="rId5" Type="http://schemas.microsoft.com/office/2007/relationships/hdphoto" Target="../media/hdphoto4.wdp"/><Relationship Id="rId4" Type="http://schemas.openxmlformats.org/officeDocument/2006/relationships/image" Target="../media/image4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38.tif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tiff"/><Relationship Id="rId5" Type="http://schemas.microsoft.com/office/2007/relationships/hdphoto" Target="../media/hdphoto5.wdp"/><Relationship Id="rId4" Type="http://schemas.microsoft.com/office/2007/relationships/hdphoto" Target="../media/hdphoto3.wdp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tiff"/><Relationship Id="rId3" Type="http://schemas.openxmlformats.org/officeDocument/2006/relationships/image" Target="../media/image55.png"/><Relationship Id="rId7" Type="http://schemas.openxmlformats.org/officeDocument/2006/relationships/image" Target="../media/image16.tif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tiff"/><Relationship Id="rId5" Type="http://schemas.openxmlformats.org/officeDocument/2006/relationships/image" Target="../media/image19.tiff"/><Relationship Id="rId4" Type="http://schemas.openxmlformats.org/officeDocument/2006/relationships/image" Target="../media/image5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tiff"/></Relationships>
</file>

<file path=ppt/slides/_rels/slide39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openxmlformats.org/officeDocument/2006/relationships/image" Target="../media/image38.tiff"/><Relationship Id="rId7" Type="http://schemas.microsoft.com/office/2007/relationships/hdphoto" Target="../media/hdphoto3.wdp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microsoft.com/office/2007/relationships/hdphoto" Target="../media/hdphoto2.wdp"/><Relationship Id="rId4" Type="http://schemas.openxmlformats.org/officeDocument/2006/relationships/image" Target="../media/image4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tiff"/><Relationship Id="rId13" Type="http://schemas.microsoft.com/office/2007/relationships/hdphoto" Target="../media/hdphoto4.wdp"/><Relationship Id="rId3" Type="http://schemas.openxmlformats.org/officeDocument/2006/relationships/image" Target="../media/image57.tiff"/><Relationship Id="rId7" Type="http://schemas.openxmlformats.org/officeDocument/2006/relationships/image" Target="../media/image51.svg"/><Relationship Id="rId12" Type="http://schemas.openxmlformats.org/officeDocument/2006/relationships/image" Target="../media/image4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11" Type="http://schemas.openxmlformats.org/officeDocument/2006/relationships/image" Target="../media/image59.png"/><Relationship Id="rId5" Type="http://schemas.openxmlformats.org/officeDocument/2006/relationships/image" Target="../media/image53.svg"/><Relationship Id="rId10" Type="http://schemas.openxmlformats.org/officeDocument/2006/relationships/image" Target="../media/image58.png"/><Relationship Id="rId4" Type="http://schemas.openxmlformats.org/officeDocument/2006/relationships/image" Target="../media/image52.png"/><Relationship Id="rId9" Type="http://schemas.openxmlformats.org/officeDocument/2006/relationships/image" Target="../media/image38.tif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bookdown.site/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learngitbranching.js.org/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lab.com/" TargetMode="External"/><Relationship Id="rId2" Type="http://schemas.openxmlformats.org/officeDocument/2006/relationships/hyperlink" Target="https://education.github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tiff"/><Relationship Id="rId4" Type="http://schemas.openxmlformats.org/officeDocument/2006/relationships/image" Target="../media/image6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tiff"/><Relationship Id="rId4" Type="http://schemas.openxmlformats.org/officeDocument/2006/relationships/image" Target="../media/image4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tiff"/><Relationship Id="rId4" Type="http://schemas.openxmlformats.org/officeDocument/2006/relationships/image" Target="../media/image21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B7321E-CB23-A341-8807-4E8F404240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/>
          <a:p>
            <a:r>
              <a:rPr lang="en-US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Git &amp; </a:t>
            </a:r>
            <a:r>
              <a:rPr lang="en-US" sz="4400" strike="sngStrike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GitHub</a:t>
            </a:r>
            <a:r>
              <a:rPr lang="en-US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GitLab Workshop</a:t>
            </a:r>
            <a:br>
              <a:rPr lang="en-US" sz="3200" dirty="0"/>
            </a:br>
            <a:br>
              <a:rPr lang="en-US" sz="3200" dirty="0"/>
            </a:b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Monaco" pitchFamily="2" charset="77"/>
              </a:rPr>
              <a:t>its not only for programmers </a:t>
            </a:r>
            <a:b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Monaco" pitchFamily="2" charset="77"/>
              </a:rPr>
            </a:br>
            <a:b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Monaco" pitchFamily="2" charset="77"/>
              </a:rPr>
            </a:br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  <a:latin typeface="Yu Mincho" panose="02020400000000000000" pitchFamily="18" charset="-128"/>
              <a:ea typeface="Yu Mincho" panose="02020400000000000000" pitchFamily="18" charset="-128"/>
              <a:cs typeface="Geeza Pro" panose="02000400000000000000" pitchFamily="2" charset="-78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B0ABDF-DCBE-4943-9BD8-CFC7F77207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60161" y="6111296"/>
            <a:ext cx="2286317" cy="717017"/>
          </a:xfrm>
        </p:spPr>
        <p:txBody>
          <a:bodyPr>
            <a:noAutofit/>
          </a:bodyPr>
          <a:lstStyle/>
          <a:p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Micaela Chan</a:t>
            </a:r>
          </a:p>
          <a:p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6.18.2020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4A2AD2-6EE9-5E44-9F10-A556E82063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7603" y="6111296"/>
            <a:ext cx="1788160" cy="7467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CFCD665-D8A6-E943-AC50-A909306E4D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13121" y="4909966"/>
            <a:ext cx="2890237" cy="106969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21DF504-B2AC-AA43-B836-9B915D12D5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37050" y="4102268"/>
            <a:ext cx="3517900" cy="787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5FDAEFA-8EBB-5040-AE13-C091599EF6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24480" y="5770000"/>
            <a:ext cx="2667520" cy="1177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6491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AF5C3F-1800-094D-BD9D-A9F1833035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Hands on portion of the workshop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48C120E-967D-4548-ABED-F1932DB69D53}"/>
              </a:ext>
            </a:extLst>
          </p:cNvPr>
          <p:cNvSpPr/>
          <p:nvPr/>
        </p:nvSpPr>
        <p:spPr>
          <a:xfrm>
            <a:off x="1117342" y="1779966"/>
            <a:ext cx="4470720" cy="713714"/>
          </a:xfrm>
          <a:prstGeom prst="roundRect">
            <a:avLst/>
          </a:prstGeom>
          <a:solidFill>
            <a:srgbClr val="40404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echo hello</a:t>
            </a:r>
            <a:endParaRPr lang="en-US" sz="2800" dirty="0">
              <a:solidFill>
                <a:schemeClr val="bg1">
                  <a:lumMod val="85000"/>
                </a:schemeClr>
              </a:solidFill>
              <a:latin typeface="Monaco" pitchFamily="2" charset="77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050F4AA-00BF-4045-BA8E-B834296C62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3"/>
            <a:ext cx="9387827" cy="546133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Dark bubble with text are terminal commands (bash)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r>
              <a:rPr lang="en-US" dirty="0"/>
              <a:t>Type into a terminal window or Git-Bash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800" dirty="0"/>
              <a:t>OS icon will be next to the commands specific to an OS</a:t>
            </a:r>
          </a:p>
          <a:p>
            <a:endParaRPr lang="en-US" sz="2800" dirty="0"/>
          </a:p>
          <a:p>
            <a:endParaRPr lang="en-US" sz="2800" dirty="0"/>
          </a:p>
          <a:p>
            <a:pPr marL="0" indent="0">
              <a:buNone/>
            </a:pPr>
            <a:r>
              <a:rPr lang="en-US" sz="2800" dirty="0"/>
              <a:t>Everything in this presentation is on a </a:t>
            </a:r>
            <a:r>
              <a:rPr lang="en-US" sz="2800" dirty="0" err="1"/>
              <a:t>bookdown</a:t>
            </a:r>
            <a:r>
              <a:rPr lang="en-US" sz="2800" dirty="0"/>
              <a:t> page: </a:t>
            </a:r>
            <a:r>
              <a:rPr lang="en-US" sz="2400" dirty="0">
                <a:hlinkClick r:id="rId3"/>
              </a:rPr>
              <a:t>https://gitbookdown.site</a:t>
            </a:r>
            <a:r>
              <a:rPr lang="en-US" sz="2400" dirty="0"/>
              <a:t> 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010F338-61DB-FF41-B262-8B2C9E5C2C02}"/>
              </a:ext>
            </a:extLst>
          </p:cNvPr>
          <p:cNvGrpSpPr/>
          <p:nvPr/>
        </p:nvGrpSpPr>
        <p:grpSpPr>
          <a:xfrm>
            <a:off x="9189612" y="3674332"/>
            <a:ext cx="2789578" cy="1369044"/>
            <a:chOff x="8651978" y="4081884"/>
            <a:chExt cx="2789578" cy="1369044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91E6C90-9303-B54E-BECB-6D244E0EC1A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305038" y="4081884"/>
              <a:ext cx="587201" cy="587201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CB5917D-EC86-C84E-8CFE-299EC406DA2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651978" y="4774468"/>
              <a:ext cx="587201" cy="587201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A0BA183-FFE8-4948-9D98-E74E5BFABC6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032589" y="4737213"/>
              <a:ext cx="713715" cy="713715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29DAB17-C5D3-5641-B7BA-76012FDE0614}"/>
                </a:ext>
              </a:extLst>
            </p:cNvPr>
            <p:cNvSpPr txBox="1"/>
            <p:nvPr/>
          </p:nvSpPr>
          <p:spPr>
            <a:xfrm>
              <a:off x="10032589" y="4190818"/>
              <a:ext cx="10601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Windows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269472F-FB3C-BE4F-99C4-6D0C52B5427E}"/>
                </a:ext>
              </a:extLst>
            </p:cNvPr>
            <p:cNvSpPr txBox="1"/>
            <p:nvPr/>
          </p:nvSpPr>
          <p:spPr>
            <a:xfrm>
              <a:off x="9237676" y="4965626"/>
              <a:ext cx="5902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Mac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76EB6FD-81B9-374D-96BE-800FB03E9C1E}"/>
                </a:ext>
              </a:extLst>
            </p:cNvPr>
            <p:cNvSpPr txBox="1"/>
            <p:nvPr/>
          </p:nvSpPr>
          <p:spPr>
            <a:xfrm>
              <a:off x="10763165" y="4882550"/>
              <a:ext cx="6783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Linux</a:t>
              </a:r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965ACAF9-1C36-2140-A9F6-48D05804EE0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07472" y="154479"/>
            <a:ext cx="2050716" cy="856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571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28AF9-8CFB-174E-9F43-AE764C6E7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1. Setting up git</a:t>
            </a:r>
            <a:br>
              <a:rPr lang="en-US" dirty="0"/>
            </a:br>
            <a:r>
              <a:rPr lang="en-US" sz="2400" b="1" dirty="0"/>
              <a:t>1.1 Download git</a:t>
            </a:r>
            <a:endParaRPr lang="en-US" sz="29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7D30F1-139A-164F-80F9-9F38ADC2A4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5"/>
            <a:ext cx="11814383" cy="3002068"/>
          </a:xfrm>
        </p:spPr>
        <p:txBody>
          <a:bodyPr/>
          <a:lstStyle/>
          <a:p>
            <a:r>
              <a:rPr lang="en-US" dirty="0"/>
              <a:t>Windows users: </a:t>
            </a:r>
            <a:r>
              <a:rPr lang="en-US" dirty="0">
                <a:hlinkClick r:id="rId3"/>
              </a:rPr>
              <a:t>https://gitforwindows.org/</a:t>
            </a:r>
            <a:endParaRPr lang="en-US" dirty="0"/>
          </a:p>
          <a:p>
            <a:pPr lvl="2"/>
            <a:r>
              <a:rPr lang="en-US" b="1" dirty="0"/>
              <a:t>Git-Bash</a:t>
            </a:r>
            <a:r>
              <a:rPr lang="en-US" dirty="0"/>
              <a:t> is a bash terminal that comes with Git for Windows. </a:t>
            </a:r>
          </a:p>
          <a:p>
            <a:pPr lvl="2"/>
            <a:r>
              <a:rPr lang="en-US" dirty="0"/>
              <a:t>In this workshop, we assume Windows User have Git-Bash, so you can use functions such as “echo” or “touch”</a:t>
            </a:r>
          </a:p>
          <a:p>
            <a:pPr lvl="2"/>
            <a:endParaRPr lang="en-US" dirty="0"/>
          </a:p>
          <a:p>
            <a:r>
              <a:rPr lang="en-US" dirty="0"/>
              <a:t>Linux/Mac Users: </a:t>
            </a:r>
            <a:r>
              <a:rPr lang="en-US" dirty="0">
                <a:hlinkClick r:id="rId4"/>
              </a:rPr>
              <a:t>https://git-scm.com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F0C964-E245-6642-88DC-E6B457E445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75912" y="1248385"/>
            <a:ext cx="587201" cy="5872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705CEC8-02DB-4A4A-89A3-8FAC33F5DE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90328" y="3429000"/>
            <a:ext cx="587201" cy="5872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A90D0CA-3F27-0A46-8F3B-718381D8FE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32439" y="3428999"/>
            <a:ext cx="713715" cy="7137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B39FD04-EACB-3549-8ABD-C92F0A8E0B0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07472" y="154479"/>
            <a:ext cx="2050716" cy="856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8642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C4413-F199-9446-B0D2-360FC2B91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1. Setting up git </a:t>
            </a:r>
            <a:br>
              <a:rPr lang="en-US" dirty="0"/>
            </a:br>
            <a:r>
              <a:rPr lang="en-US" sz="2400" b="1" dirty="0"/>
              <a:t>Open a terminal / Git-Bash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9C9F1A-ABD5-F44E-B43D-38338DAF7D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4" t="2350" r="1301"/>
          <a:stretch/>
        </p:blipFill>
        <p:spPr>
          <a:xfrm>
            <a:off x="6573284" y="1390502"/>
            <a:ext cx="5443870" cy="34972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673C7E6-2CAC-2D47-A3E8-FF540D9661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357" y="1390501"/>
            <a:ext cx="5334600" cy="34972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BDAEDE6-A82B-5F46-83B5-640511A2CD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29953" y="5033471"/>
            <a:ext cx="587201" cy="5872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9A684E2-63EB-3C49-AED1-14A91C4B1A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83131" y="5033472"/>
            <a:ext cx="587201" cy="5872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FA7ACF3-5CD8-654E-A482-0DDA4DF0F2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25242" y="5033471"/>
            <a:ext cx="713715" cy="7137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1C8A997-6409-F64B-92EF-3A68E5C91B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07472" y="154479"/>
            <a:ext cx="2050716" cy="856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1706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28AF9-8CFB-174E-9F43-AE764C6E7F45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>
              <a:lumMod val="85000"/>
            </a:schemeClr>
          </a:solidFill>
        </p:spPr>
        <p:txBody>
          <a:bodyPr anchor="ctr">
            <a:normAutofit/>
          </a:bodyPr>
          <a:lstStyle/>
          <a:p>
            <a:r>
              <a:rPr lang="en-US" dirty="0"/>
              <a:t>1. Setting up git</a:t>
            </a:r>
            <a:br>
              <a:rPr lang="en-US" dirty="0"/>
            </a:br>
            <a:r>
              <a:rPr lang="en-US" sz="2400" b="1" dirty="0"/>
              <a:t>1.2 Configure git</a:t>
            </a:r>
            <a:endParaRPr lang="en-US" sz="27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7D30F1-139A-164F-80F9-9F38ADC2A4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5"/>
            <a:ext cx="11814383" cy="4877778"/>
          </a:xfrm>
        </p:spPr>
        <p:txBody>
          <a:bodyPr/>
          <a:lstStyle/>
          <a:p>
            <a:r>
              <a:rPr lang="en-US" sz="2800" dirty="0"/>
              <a:t>Username &amp; email</a:t>
            </a:r>
          </a:p>
          <a:p>
            <a:pPr lvl="2"/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4000" dirty="0"/>
          </a:p>
          <a:p>
            <a:r>
              <a:rPr lang="en-US" sz="2800" dirty="0"/>
              <a:t>Setup default text editor (‘</a:t>
            </a:r>
            <a:r>
              <a:rPr lang="en-US" sz="2800" dirty="0" err="1"/>
              <a:t>nano</a:t>
            </a:r>
            <a:r>
              <a:rPr lang="en-US" sz="2800" dirty="0"/>
              <a:t>’ is used in this tutorial)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4D22FB2-F9D1-5A4D-8B7E-74EE09F2CA53}"/>
              </a:ext>
            </a:extLst>
          </p:cNvPr>
          <p:cNvSpPr/>
          <p:nvPr/>
        </p:nvSpPr>
        <p:spPr>
          <a:xfrm>
            <a:off x="1183132" y="1791888"/>
            <a:ext cx="10475468" cy="1050770"/>
          </a:xfrm>
          <a:prstGeom prst="roundRect">
            <a:avLst/>
          </a:prstGeom>
          <a:solidFill>
            <a:srgbClr val="40404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sz="2000" dirty="0">
                <a:latin typeface="Monaco" pitchFamily="2" charset="77"/>
              </a:rPr>
              <a:t>&gt; git config --global </a:t>
            </a:r>
            <a:r>
              <a:rPr lang="en-US" sz="2000" dirty="0" err="1">
                <a:latin typeface="Monaco" pitchFamily="2" charset="77"/>
              </a:rPr>
              <a:t>user.name</a:t>
            </a:r>
            <a:r>
              <a:rPr lang="en-US" sz="2000" dirty="0">
                <a:latin typeface="Monaco" pitchFamily="2" charset="77"/>
              </a:rPr>
              <a:t> "Shady Whale" 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</a:t>
            </a:r>
            <a:r>
              <a:rPr lang="en-US" sz="2000" dirty="0">
                <a:latin typeface="Monaco" pitchFamily="2" charset="77"/>
              </a:rPr>
              <a:t>git config --global </a:t>
            </a:r>
            <a:r>
              <a:rPr lang="en-US" sz="2000" dirty="0" err="1">
                <a:latin typeface="Monaco" pitchFamily="2" charset="77"/>
              </a:rPr>
              <a:t>user.email</a:t>
            </a:r>
            <a:r>
              <a:rPr lang="en-US" sz="2000" dirty="0">
                <a:latin typeface="Monaco" pitchFamily="2" charset="77"/>
              </a:rPr>
              <a:t> "</a:t>
            </a:r>
            <a:r>
              <a:rPr lang="en-US" sz="2000" dirty="0" err="1">
                <a:latin typeface="Monaco" pitchFamily="2" charset="77"/>
              </a:rPr>
              <a:t>shadywhale@allthewhales.com</a:t>
            </a:r>
            <a:r>
              <a:rPr lang="en-US" sz="2000" dirty="0">
                <a:latin typeface="Monaco" pitchFamily="2" charset="77"/>
              </a:rPr>
              <a:t>"</a:t>
            </a:r>
            <a:endParaRPr lang="en-US" sz="2000" dirty="0">
              <a:solidFill>
                <a:schemeClr val="bg1">
                  <a:lumMod val="85000"/>
                </a:schemeClr>
              </a:solidFill>
              <a:latin typeface="Monaco" pitchFamily="2" charset="77"/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9EBCBD46-E271-4E4B-AC10-EA58A4BA5C19}"/>
              </a:ext>
            </a:extLst>
          </p:cNvPr>
          <p:cNvSpPr/>
          <p:nvPr/>
        </p:nvSpPr>
        <p:spPr>
          <a:xfrm>
            <a:off x="1183132" y="4015343"/>
            <a:ext cx="7106758" cy="583275"/>
          </a:xfrm>
          <a:prstGeom prst="roundRect">
            <a:avLst/>
          </a:prstGeom>
          <a:solidFill>
            <a:srgbClr val="40404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</a:t>
            </a:r>
            <a:r>
              <a:rPr lang="en-US" sz="2000" dirty="0">
                <a:latin typeface="Monaco" pitchFamily="2" charset="77"/>
              </a:rPr>
              <a:t>git config --global </a:t>
            </a:r>
            <a:r>
              <a:rPr lang="en-US" sz="2000" dirty="0" err="1">
                <a:latin typeface="Monaco" pitchFamily="2" charset="77"/>
              </a:rPr>
              <a:t>core.editor</a:t>
            </a:r>
            <a:r>
              <a:rPr lang="en-US" sz="2000" dirty="0">
                <a:latin typeface="Monaco" pitchFamily="2" charset="77"/>
              </a:rPr>
              <a:t> "</a:t>
            </a:r>
            <a:r>
              <a:rPr lang="en-US" sz="2000" dirty="0" err="1">
                <a:latin typeface="Monaco" pitchFamily="2" charset="77"/>
              </a:rPr>
              <a:t>nano</a:t>
            </a:r>
            <a:r>
              <a:rPr lang="en-US" sz="2000" dirty="0">
                <a:latin typeface="Monaco" pitchFamily="2" charset="77"/>
              </a:rPr>
              <a:t> -w"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EF56958-F461-C745-A4B0-43D51B871D08}"/>
              </a:ext>
            </a:extLst>
          </p:cNvPr>
          <p:cNvSpPr/>
          <p:nvPr/>
        </p:nvSpPr>
        <p:spPr>
          <a:xfrm>
            <a:off x="1" y="6301221"/>
            <a:ext cx="12192000" cy="556779"/>
          </a:xfrm>
          <a:prstGeom prst="rect">
            <a:avLst/>
          </a:prstGeom>
          <a:solidFill>
            <a:srgbClr val="F1502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Now you should have Git installed on your personal computer (or server), with basic configurations all set and ready to go!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E6C8C50-2617-BC44-9716-8390FEBCF0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7472" y="154479"/>
            <a:ext cx="2050716" cy="856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948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6" grpId="0" animBg="1"/>
      <p:bldP spid="2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04C11F-63CC-3646-B050-F9E395519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2. Creating a repository</a:t>
            </a:r>
            <a:br>
              <a:rPr lang="en-US" dirty="0"/>
            </a:br>
            <a:r>
              <a:rPr lang="en-US" sz="2400" b="1" dirty="0"/>
              <a:t>What is a repository?</a:t>
            </a:r>
            <a:endParaRPr lang="en-US" sz="2400" b="1" dirty="0">
              <a:latin typeface="Monaco" pitchFamily="2" charset="77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D5F584E-AD26-594D-8B8F-E95BCE689C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4"/>
            <a:ext cx="11814383" cy="161687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/>
              <a:t>Repository (repo):</a:t>
            </a:r>
          </a:p>
          <a:p>
            <a:r>
              <a:rPr lang="en-US" dirty="0"/>
              <a:t>An index that tracks changes of a directory </a:t>
            </a:r>
          </a:p>
          <a:p>
            <a:r>
              <a:rPr lang="en-US" dirty="0"/>
              <a:t>a </a:t>
            </a:r>
            <a:r>
              <a:rPr lang="en-US" sz="2800" dirty="0">
                <a:latin typeface="Monaco" pitchFamily="2" charset="77"/>
              </a:rPr>
              <a:t>.git/</a:t>
            </a:r>
            <a:r>
              <a:rPr lang="en-US" dirty="0"/>
              <a:t> subdirectory</a:t>
            </a:r>
            <a:endParaRPr lang="en-US" b="1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FA0C597-5A99-0249-BC5C-11FC99D79A5A}"/>
              </a:ext>
            </a:extLst>
          </p:cNvPr>
          <p:cNvGrpSpPr/>
          <p:nvPr/>
        </p:nvGrpSpPr>
        <p:grpSpPr>
          <a:xfrm>
            <a:off x="500473" y="3606084"/>
            <a:ext cx="2554309" cy="2947982"/>
            <a:chOff x="540914" y="3090930"/>
            <a:chExt cx="2554309" cy="2947982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4FB11BDA-2595-1C49-AD4E-1454020BDC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0138" t="11105" r="40465" b="16083"/>
            <a:stretch/>
          </p:blipFill>
          <p:spPr>
            <a:xfrm>
              <a:off x="540914" y="3090930"/>
              <a:ext cx="1944709" cy="2338382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24D8D4F-E661-6942-ABED-FA9578EBBA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0138" t="11105" r="40465" b="16083"/>
            <a:stretch/>
          </p:blipFill>
          <p:spPr>
            <a:xfrm>
              <a:off x="693314" y="3243330"/>
              <a:ext cx="1944709" cy="2338382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57AA2142-CDF4-6A42-B093-D1B5018005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0138" t="11105" r="40465" b="16083"/>
            <a:stretch/>
          </p:blipFill>
          <p:spPr>
            <a:xfrm>
              <a:off x="845714" y="3395730"/>
              <a:ext cx="1944709" cy="2338382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D9C073B-1DC2-4046-89C4-402D36DE2A4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0138" t="11105" r="40465" b="16083"/>
            <a:stretch/>
          </p:blipFill>
          <p:spPr>
            <a:xfrm>
              <a:off x="998114" y="3548130"/>
              <a:ext cx="1944709" cy="2338382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37137BD-744A-8E41-AAF4-AB7B011A3B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0138" t="11105" r="40465" b="16083"/>
            <a:stretch/>
          </p:blipFill>
          <p:spPr>
            <a:xfrm>
              <a:off x="1150514" y="3700530"/>
              <a:ext cx="1944709" cy="2338382"/>
            </a:xfrm>
            <a:prstGeom prst="rect">
              <a:avLst/>
            </a:prstGeom>
          </p:spPr>
        </p:pic>
      </p:grp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F2E381B1-A94D-0E4E-942F-678672FCD7A6}"/>
              </a:ext>
            </a:extLst>
          </p:cNvPr>
          <p:cNvSpPr/>
          <p:nvPr/>
        </p:nvSpPr>
        <p:spPr>
          <a:xfrm>
            <a:off x="182795" y="2936383"/>
            <a:ext cx="9165515" cy="3812146"/>
          </a:xfrm>
          <a:prstGeom prst="roundRect">
            <a:avLst>
              <a:gd name="adj" fmla="val 7010"/>
            </a:avLst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BBD3641-E260-0B4E-BFE7-DAAF5941A802}"/>
              </a:ext>
            </a:extLst>
          </p:cNvPr>
          <p:cNvSpPr txBox="1"/>
          <p:nvPr/>
        </p:nvSpPr>
        <p:spPr>
          <a:xfrm>
            <a:off x="283962" y="3059723"/>
            <a:ext cx="13412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Directory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DD8136B-C820-C444-BF0D-1F7DB267353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734" t="37517" r="22623" b="34836"/>
          <a:stretch/>
        </p:blipFill>
        <p:spPr>
          <a:xfrm>
            <a:off x="3155665" y="3606084"/>
            <a:ext cx="6128250" cy="2913462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8116FEE4-D495-394A-9D80-7CFED86DE822}"/>
              </a:ext>
            </a:extLst>
          </p:cNvPr>
          <p:cNvGrpSpPr/>
          <p:nvPr/>
        </p:nvGrpSpPr>
        <p:grpSpPr>
          <a:xfrm>
            <a:off x="9818390" y="3429000"/>
            <a:ext cx="1720741" cy="3090546"/>
            <a:chOff x="9818388" y="2865259"/>
            <a:chExt cx="2279959" cy="3654287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167FCC59-11BE-8C4B-B19E-080D5276F28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818388" y="3838238"/>
              <a:ext cx="2272295" cy="2681308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8FEE2BA-8EFB-3149-840A-5F61B254B942}"/>
                </a:ext>
              </a:extLst>
            </p:cNvPr>
            <p:cNvSpPr txBox="1"/>
            <p:nvPr/>
          </p:nvSpPr>
          <p:spPr>
            <a:xfrm>
              <a:off x="9934995" y="2865259"/>
              <a:ext cx="2163352" cy="7642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Old school drum memory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8E78077F-EB93-9C47-9CAE-AD32A463966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156680" y="3576746"/>
              <a:ext cx="132185" cy="28281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B787C606-3C8A-9145-921A-B63D1BEFA0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07472" y="154479"/>
            <a:ext cx="2050716" cy="856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18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04C11F-63CC-3646-B050-F9E395519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2. Creating a repository</a:t>
            </a:r>
            <a:br>
              <a:rPr lang="en-US" dirty="0"/>
            </a:br>
            <a:r>
              <a:rPr lang="en-US" sz="2400" dirty="0">
                <a:latin typeface="Monaco" pitchFamily="2" charset="77"/>
              </a:rPr>
              <a:t>&gt; </a:t>
            </a:r>
            <a:r>
              <a:rPr lang="en-US" sz="2400" b="1" dirty="0">
                <a:latin typeface="Monaco" pitchFamily="2" charset="77"/>
              </a:rPr>
              <a:t>git </a:t>
            </a:r>
            <a:r>
              <a:rPr lang="en-US" sz="2400" b="1" dirty="0" err="1">
                <a:latin typeface="Monaco" pitchFamily="2" charset="77"/>
              </a:rPr>
              <a:t>init</a:t>
            </a:r>
            <a:endParaRPr lang="en-US" sz="2400" b="1" dirty="0">
              <a:latin typeface="Monaco" pitchFamily="2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48549D-066A-5A46-8B3F-31379D73F9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5"/>
            <a:ext cx="9115317" cy="487777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2.1 – Create a directory in your home directory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C00000"/>
                </a:solidFill>
              </a:rPr>
              <a:t>		</a:t>
            </a:r>
          </a:p>
          <a:p>
            <a:pPr marL="0" indent="0">
              <a:buNone/>
            </a:pPr>
            <a:endParaRPr lang="en-US" sz="2800" dirty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2.2 – Create a </a:t>
            </a:r>
            <a:r>
              <a:rPr lang="en-US" b="1" dirty="0"/>
              <a:t>repository</a:t>
            </a:r>
          </a:p>
          <a:p>
            <a:pPr marL="0" indent="0">
              <a:buNone/>
            </a:pPr>
            <a:endParaRPr lang="en-US" sz="4000" b="1" dirty="0"/>
          </a:p>
          <a:p>
            <a:pPr marL="0" indent="0">
              <a:buNone/>
            </a:pPr>
            <a:r>
              <a:rPr lang="en-US" dirty="0"/>
              <a:t>		Check the status of the git repository</a:t>
            </a:r>
            <a:r>
              <a:rPr lang="en-US" sz="2800" dirty="0">
                <a:solidFill>
                  <a:srgbClr val="C00000"/>
                </a:solidFill>
              </a:rPr>
              <a:t>	</a:t>
            </a:r>
            <a:endParaRPr lang="en-US" sz="2800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A17FC28-0DC7-0A40-90AA-2D58BA216B2A}"/>
              </a:ext>
            </a:extLst>
          </p:cNvPr>
          <p:cNvSpPr/>
          <p:nvPr/>
        </p:nvSpPr>
        <p:spPr>
          <a:xfrm>
            <a:off x="1183132" y="4021297"/>
            <a:ext cx="3615290" cy="584867"/>
          </a:xfrm>
          <a:prstGeom prst="roundRect">
            <a:avLst/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init</a:t>
            </a:r>
            <a:endParaRPr lang="en-US" sz="2400" dirty="0">
              <a:solidFill>
                <a:schemeClr val="bg1">
                  <a:lumMod val="85000"/>
                </a:schemeClr>
              </a:solidFill>
              <a:latin typeface="Monaco" pitchFamily="2" charset="77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4A3AFA1-03C8-5349-9C4F-A32C6A295184}"/>
              </a:ext>
            </a:extLst>
          </p:cNvPr>
          <p:cNvSpPr/>
          <p:nvPr/>
        </p:nvSpPr>
        <p:spPr>
          <a:xfrm>
            <a:off x="1183132" y="1909111"/>
            <a:ext cx="3615291" cy="1050770"/>
          </a:xfrm>
          <a:prstGeom prst="roundRect">
            <a:avLst/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mkdir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 ~/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workdir</a:t>
            </a:r>
            <a:endParaRPr lang="en-US" sz="2400" dirty="0">
              <a:solidFill>
                <a:schemeClr val="bg1">
                  <a:lumMod val="85000"/>
                </a:schemeClr>
              </a:solidFill>
              <a:latin typeface="Monaco" pitchFamily="2" charset="77"/>
            </a:endParaRP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cd ~/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workdir</a:t>
            </a:r>
            <a:endParaRPr lang="en-US" sz="2400" dirty="0">
              <a:solidFill>
                <a:schemeClr val="bg1">
                  <a:lumMod val="85000"/>
                </a:schemeClr>
              </a:solidFill>
              <a:latin typeface="Monaco" pitchFamily="2" charset="77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8DBBC06-DC36-CB47-96B3-213788B52648}"/>
              </a:ext>
            </a:extLst>
          </p:cNvPr>
          <p:cNvSpPr/>
          <p:nvPr/>
        </p:nvSpPr>
        <p:spPr>
          <a:xfrm>
            <a:off x="1" y="6365966"/>
            <a:ext cx="12192000" cy="548640"/>
          </a:xfrm>
          <a:prstGeom prst="rect">
            <a:avLst/>
          </a:prstGeom>
          <a:solidFill>
            <a:srgbClr val="F1502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You now have a repository (i.e., a .git/ folder) within a directory that you want to track!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94AC8DC-DFB3-624C-9783-CDF9A9F00C7F}"/>
              </a:ext>
            </a:extLst>
          </p:cNvPr>
          <p:cNvSpPr/>
          <p:nvPr/>
        </p:nvSpPr>
        <p:spPr>
          <a:xfrm>
            <a:off x="1183132" y="5303519"/>
            <a:ext cx="3615290" cy="890963"/>
          </a:xfrm>
          <a:prstGeom prst="roundRect">
            <a:avLst/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ls -a</a:t>
            </a: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status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DE695C7-F57F-E246-8E50-D21B89270C94}"/>
              </a:ext>
            </a:extLst>
          </p:cNvPr>
          <p:cNvGrpSpPr/>
          <p:nvPr/>
        </p:nvGrpSpPr>
        <p:grpSpPr>
          <a:xfrm>
            <a:off x="5798759" y="2915352"/>
            <a:ext cx="3615290" cy="1398378"/>
            <a:chOff x="5798759" y="2915352"/>
            <a:chExt cx="3615290" cy="1398378"/>
          </a:xfrm>
        </p:grpSpPr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4CD999F4-267E-2A4F-B1AE-F404A13CC6FA}"/>
                </a:ext>
              </a:extLst>
            </p:cNvPr>
            <p:cNvSpPr/>
            <p:nvPr/>
          </p:nvSpPr>
          <p:spPr>
            <a:xfrm>
              <a:off x="5798759" y="2915352"/>
              <a:ext cx="3615290" cy="1398378"/>
            </a:xfrm>
            <a:prstGeom prst="roundRect">
              <a:avLst>
                <a:gd name="adj" fmla="val 7010"/>
              </a:avLst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1F7389E-9624-A74D-A14D-92451BD138DF}"/>
                </a:ext>
              </a:extLst>
            </p:cNvPr>
            <p:cNvSpPr txBox="1"/>
            <p:nvPr/>
          </p:nvSpPr>
          <p:spPr>
            <a:xfrm>
              <a:off x="5838664" y="2960596"/>
              <a:ext cx="86113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Directory</a:t>
              </a:r>
              <a:endParaRPr lang="en-US" sz="2400" dirty="0"/>
            </a:p>
          </p:txBody>
        </p:sp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6CCB92E3-728D-914C-95BD-26AA756B87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734" t="37517" r="22623" b="34836"/>
          <a:stretch/>
        </p:blipFill>
        <p:spPr>
          <a:xfrm>
            <a:off x="6971392" y="3161013"/>
            <a:ext cx="2417257" cy="106872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EA94ECE-FB3A-EB4F-BDE1-027F616754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07472" y="154479"/>
            <a:ext cx="2050716" cy="856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766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1E2D6-216C-6648-8A7E-8983681B1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3. Tracking Changes</a:t>
            </a:r>
            <a:br>
              <a:rPr lang="en-US" dirty="0"/>
            </a:br>
            <a:r>
              <a:rPr lang="en-US" sz="2400" dirty="0">
                <a:latin typeface="Monaco" pitchFamily="2" charset="77"/>
              </a:rPr>
              <a:t>&gt; </a:t>
            </a:r>
            <a:r>
              <a:rPr lang="en-US" sz="2400" b="1" dirty="0">
                <a:latin typeface="Monaco" pitchFamily="2" charset="77"/>
              </a:rPr>
              <a:t>git</a:t>
            </a:r>
            <a:r>
              <a:rPr lang="en-US" sz="2400" dirty="0">
                <a:latin typeface="Monaco" pitchFamily="2" charset="77"/>
              </a:rPr>
              <a:t> </a:t>
            </a:r>
            <a:r>
              <a:rPr lang="en-US" sz="2400" b="1" dirty="0">
                <a:latin typeface="Monaco" pitchFamily="2" charset="77"/>
              </a:rPr>
              <a:t>add, commit</a:t>
            </a:r>
            <a:endParaRPr lang="en-US" sz="2400" dirty="0">
              <a:latin typeface="Monaco" pitchFamily="2" charset="7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999947-8CB4-B94C-A55B-C3E8A29335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2076" y="4085430"/>
            <a:ext cx="7899400" cy="2768600"/>
          </a:xfrm>
          <a:prstGeom prst="rect">
            <a:avLst/>
          </a:prstGeom>
        </p:spPr>
      </p:pic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4B731646-07B1-F842-8E64-4E8BF1FE0891}"/>
              </a:ext>
            </a:extLst>
          </p:cNvPr>
          <p:cNvSpPr/>
          <p:nvPr/>
        </p:nvSpPr>
        <p:spPr>
          <a:xfrm>
            <a:off x="234310" y="1427055"/>
            <a:ext cx="5515793" cy="1768750"/>
          </a:xfrm>
          <a:prstGeom prst="roundRect">
            <a:avLst>
              <a:gd name="adj" fmla="val 752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33333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git add</a:t>
            </a:r>
            <a:endParaRPr lang="en-US" sz="2400" dirty="0">
              <a:solidFill>
                <a:srgbClr val="333333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33333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Tells git which changes you want to track</a:t>
            </a:r>
          </a:p>
          <a:p>
            <a:endParaRPr lang="en-US" sz="2000" dirty="0">
              <a:solidFill>
                <a:srgbClr val="333333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33333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Formally, this is call adding a file to the “staging area”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DABB2FD1-C40D-064B-BBCB-38BC810DC7E9}"/>
              </a:ext>
            </a:extLst>
          </p:cNvPr>
          <p:cNvSpPr/>
          <p:nvPr/>
        </p:nvSpPr>
        <p:spPr>
          <a:xfrm>
            <a:off x="6441898" y="1427055"/>
            <a:ext cx="5486312" cy="2415146"/>
          </a:xfrm>
          <a:prstGeom prst="roundRect">
            <a:avLst>
              <a:gd name="adj" fmla="val 752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33333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git commit</a:t>
            </a:r>
            <a:r>
              <a:rPr lang="en-US" sz="2400" dirty="0">
                <a:solidFill>
                  <a:srgbClr val="33333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Tell git to document the changes you “added” (i.e., the files in the staging area)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Mandatory </a:t>
            </a:r>
            <a:r>
              <a:rPr lang="en-US" sz="2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commit message</a:t>
            </a:r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 that you </a:t>
            </a:r>
            <a:r>
              <a:rPr lang="en-US" sz="2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must provide</a:t>
            </a:r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 to explain what changes were made</a:t>
            </a:r>
            <a:endParaRPr lang="en-US" sz="2000" b="1" dirty="0">
              <a:solidFill>
                <a:srgbClr val="333333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9D4F7DD-DCA8-2C47-9BF2-0C7E91D988FF}"/>
              </a:ext>
            </a:extLst>
          </p:cNvPr>
          <p:cNvSpPr/>
          <p:nvPr/>
        </p:nvSpPr>
        <p:spPr>
          <a:xfrm>
            <a:off x="6441897" y="5095983"/>
            <a:ext cx="1130157" cy="986319"/>
          </a:xfrm>
          <a:prstGeom prst="rect">
            <a:avLst/>
          </a:prstGeom>
          <a:solidFill>
            <a:srgbClr val="B5B5B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BF45618-1813-2D46-8C56-78D2286FE7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07472" y="154479"/>
            <a:ext cx="2050716" cy="856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528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1E2D6-216C-6648-8A7E-8983681B1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3. Tracking Changes</a:t>
            </a:r>
            <a:br>
              <a:rPr lang="en-US" dirty="0"/>
            </a:br>
            <a:r>
              <a:rPr lang="en-US" sz="2400" dirty="0">
                <a:latin typeface="Monaco" pitchFamily="2" charset="77"/>
              </a:rPr>
              <a:t>&gt; </a:t>
            </a:r>
            <a:r>
              <a:rPr lang="en-US" sz="2400" b="1" dirty="0">
                <a:latin typeface="Monaco" pitchFamily="2" charset="77"/>
              </a:rPr>
              <a:t>git</a:t>
            </a:r>
            <a:r>
              <a:rPr lang="en-US" sz="2400" dirty="0">
                <a:latin typeface="Monaco" pitchFamily="2" charset="77"/>
              </a:rPr>
              <a:t> </a:t>
            </a:r>
            <a:r>
              <a:rPr lang="en-US" sz="2400" b="1" dirty="0">
                <a:latin typeface="Monaco" pitchFamily="2" charset="77"/>
              </a:rPr>
              <a:t>add, commit</a:t>
            </a:r>
            <a:endParaRPr lang="en-US" sz="2400" dirty="0">
              <a:latin typeface="Monaco" pitchFamily="2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DF34F1-5F16-9D4D-8698-88959651B8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4"/>
            <a:ext cx="11814383" cy="56096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3.1 – Adding new files/modification to </a:t>
            </a:r>
            <a:r>
              <a:rPr lang="en-US" sz="2400" b="1" dirty="0"/>
              <a:t>staging area</a:t>
            </a:r>
          </a:p>
          <a:p>
            <a:r>
              <a:rPr lang="en-US" sz="2400" dirty="0"/>
              <a:t>Make a new file and check status of git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Let’s tell Git to track the file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C00000"/>
                </a:solidFill>
                <a:latin typeface="Monaco" pitchFamily="2" charset="77"/>
              </a:rPr>
              <a:t>		</a:t>
            </a:r>
          </a:p>
          <a:p>
            <a:pPr marL="0" indent="0">
              <a:buNone/>
            </a:pPr>
            <a:endParaRPr lang="en-US" sz="2000" dirty="0">
              <a:solidFill>
                <a:srgbClr val="C00000"/>
              </a:solidFill>
              <a:latin typeface="Monaco" pitchFamily="2" charset="77"/>
            </a:endParaRPr>
          </a:p>
          <a:p>
            <a:pPr marL="0" indent="0">
              <a:buNone/>
            </a:pPr>
            <a:endParaRPr lang="en-US" sz="2000" dirty="0">
              <a:solidFill>
                <a:srgbClr val="C00000"/>
              </a:solidFill>
              <a:latin typeface="Monaco" pitchFamily="2" charset="77"/>
            </a:endParaRPr>
          </a:p>
          <a:p>
            <a:pPr marL="0" indent="0">
              <a:buNone/>
            </a:pPr>
            <a:endParaRPr lang="en-US" sz="2000" dirty="0">
              <a:solidFill>
                <a:srgbClr val="C00000"/>
              </a:solidFill>
              <a:latin typeface="Monaco" pitchFamily="2" charset="77"/>
            </a:endParaRPr>
          </a:p>
          <a:p>
            <a:pPr marL="0" indent="0">
              <a:buNone/>
            </a:pPr>
            <a:endParaRPr lang="en-US" sz="2000" dirty="0">
              <a:solidFill>
                <a:srgbClr val="C00000"/>
              </a:solidFill>
              <a:latin typeface="Monaco" pitchFamily="2" charset="77"/>
            </a:endParaRPr>
          </a:p>
          <a:p>
            <a:pPr marL="0" indent="0">
              <a:buNone/>
            </a:pPr>
            <a:endParaRPr lang="en-US" sz="2000" dirty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CDA2EF77-0FF7-E542-B154-E804F86FA750}"/>
              </a:ext>
            </a:extLst>
          </p:cNvPr>
          <p:cNvSpPr/>
          <p:nvPr/>
        </p:nvSpPr>
        <p:spPr>
          <a:xfrm>
            <a:off x="725931" y="2161120"/>
            <a:ext cx="4503615" cy="1050770"/>
          </a:xfrm>
          <a:prstGeom prst="roundRect">
            <a:avLst/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touch 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foo.txt</a:t>
            </a:r>
            <a:endParaRPr lang="en-US" sz="2400" dirty="0">
              <a:solidFill>
                <a:schemeClr val="bg1">
                  <a:lumMod val="85000"/>
                </a:schemeClr>
              </a:solidFill>
              <a:latin typeface="Monaco" pitchFamily="2" charset="77"/>
            </a:endParaRP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status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5E950E5-B511-F64A-8D59-7AD28AD6EEFF}"/>
              </a:ext>
            </a:extLst>
          </p:cNvPr>
          <p:cNvSpPr/>
          <p:nvPr/>
        </p:nvSpPr>
        <p:spPr>
          <a:xfrm>
            <a:off x="725931" y="4063016"/>
            <a:ext cx="4503615" cy="1050769"/>
          </a:xfrm>
          <a:prstGeom prst="roundRect">
            <a:avLst/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add 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foo.txt</a:t>
            </a:r>
            <a:endParaRPr lang="en-US" sz="2400" dirty="0">
              <a:solidFill>
                <a:schemeClr val="bg1">
                  <a:lumMod val="85000"/>
                </a:schemeClr>
              </a:solidFill>
              <a:latin typeface="Monaco" pitchFamily="2" charset="77"/>
            </a:endParaRP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status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DF4428C-4579-6C4A-B885-5D1514F27A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7472" y="154479"/>
            <a:ext cx="2050716" cy="856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759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1E2D6-216C-6648-8A7E-8983681B1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3. Tracking Changes</a:t>
            </a:r>
            <a:br>
              <a:rPr lang="en-US" dirty="0"/>
            </a:br>
            <a:r>
              <a:rPr lang="en-US" sz="2400" dirty="0">
                <a:latin typeface="Monaco" pitchFamily="2" charset="77"/>
              </a:rPr>
              <a:t>&gt; </a:t>
            </a:r>
            <a:r>
              <a:rPr lang="en-US" sz="2400" b="1" dirty="0">
                <a:latin typeface="Monaco" pitchFamily="2" charset="77"/>
              </a:rPr>
              <a:t>git</a:t>
            </a:r>
            <a:r>
              <a:rPr lang="en-US" sz="2400" dirty="0">
                <a:latin typeface="Monaco" pitchFamily="2" charset="77"/>
              </a:rPr>
              <a:t> </a:t>
            </a:r>
            <a:r>
              <a:rPr lang="en-US" sz="2400" b="1" dirty="0">
                <a:latin typeface="Monaco" pitchFamily="2" charset="77"/>
              </a:rPr>
              <a:t>add, commit</a:t>
            </a:r>
            <a:endParaRPr lang="en-US" sz="2400" dirty="0">
              <a:latin typeface="Monaco" pitchFamily="2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DF34F1-5F16-9D4D-8698-88959651B8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4"/>
            <a:ext cx="11814383" cy="56096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3.2 – Saving these changes to the </a:t>
            </a:r>
            <a:r>
              <a:rPr lang="en-US" sz="2400" b="1" dirty="0"/>
              <a:t>repository</a:t>
            </a:r>
          </a:p>
          <a:p>
            <a:r>
              <a:rPr lang="en-US" sz="2400" dirty="0"/>
              <a:t>Commit the file with a commit message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Let’s check the log, which lists all the commits made so far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C00000"/>
                </a:solidFill>
              </a:rPr>
              <a:t>		</a:t>
            </a:r>
          </a:p>
          <a:p>
            <a:pPr marL="0" indent="0">
              <a:buNone/>
            </a:pPr>
            <a:endParaRPr lang="en-US" sz="2000" dirty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E604606-0AE6-5F49-AEB7-1C3D55D0BDAE}"/>
              </a:ext>
            </a:extLst>
          </p:cNvPr>
          <p:cNvSpPr/>
          <p:nvPr/>
        </p:nvSpPr>
        <p:spPr>
          <a:xfrm>
            <a:off x="630239" y="2290900"/>
            <a:ext cx="7422102" cy="719776"/>
          </a:xfrm>
          <a:prstGeom prst="roundRect">
            <a:avLst/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commit –m “Add 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foo.txt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 to repo”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0A0E79A-2293-EB47-9E71-E1231A5A1B29}"/>
              </a:ext>
            </a:extLst>
          </p:cNvPr>
          <p:cNvSpPr/>
          <p:nvPr/>
        </p:nvSpPr>
        <p:spPr>
          <a:xfrm>
            <a:off x="630239" y="4053191"/>
            <a:ext cx="7422102" cy="719776"/>
          </a:xfrm>
          <a:prstGeom prst="roundRect">
            <a:avLst/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log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56943A6-C274-2B4B-8341-C6A876F43F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7472" y="154479"/>
            <a:ext cx="2050716" cy="856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745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1E2D6-216C-6648-8A7E-8983681B1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3. Tracking Changes</a:t>
            </a:r>
            <a:br>
              <a:rPr lang="en-US" dirty="0"/>
            </a:br>
            <a:r>
              <a:rPr lang="en-US" sz="2400" dirty="0">
                <a:latin typeface="Monaco" pitchFamily="2" charset="77"/>
              </a:rPr>
              <a:t>&gt; </a:t>
            </a:r>
            <a:r>
              <a:rPr lang="en-US" sz="2400" b="1" dirty="0">
                <a:latin typeface="Monaco" pitchFamily="2" charset="77"/>
              </a:rPr>
              <a:t>git</a:t>
            </a:r>
            <a:r>
              <a:rPr lang="en-US" sz="2400" dirty="0">
                <a:latin typeface="Monaco" pitchFamily="2" charset="77"/>
              </a:rPr>
              <a:t> </a:t>
            </a:r>
            <a:r>
              <a:rPr lang="en-US" sz="2400" b="1" dirty="0">
                <a:latin typeface="Monaco" pitchFamily="2" charset="77"/>
              </a:rPr>
              <a:t>add, commit</a:t>
            </a:r>
            <a:endParaRPr lang="en-US" sz="2400" dirty="0">
              <a:latin typeface="Monaco" pitchFamily="2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DF34F1-5F16-9D4D-8698-88959651B8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4"/>
            <a:ext cx="11814383" cy="56096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PRACTICE: </a:t>
            </a:r>
          </a:p>
          <a:p>
            <a:r>
              <a:rPr lang="en-US" sz="2400" dirty="0"/>
              <a:t>Let’s add a line to the file and </a:t>
            </a:r>
            <a:r>
              <a:rPr lang="en-US" sz="2200" b="1" dirty="0">
                <a:latin typeface="Monaco" pitchFamily="2" charset="77"/>
              </a:rPr>
              <a:t>git add </a:t>
            </a:r>
            <a:r>
              <a:rPr lang="en-US" sz="2200" dirty="0">
                <a:latin typeface="Monaco" pitchFamily="2" charset="77"/>
              </a:rPr>
              <a:t>&amp;</a:t>
            </a:r>
            <a:r>
              <a:rPr lang="en-US" sz="2200" b="1" dirty="0">
                <a:latin typeface="Monaco" pitchFamily="2" charset="77"/>
              </a:rPr>
              <a:t> commit</a:t>
            </a:r>
            <a:r>
              <a:rPr lang="en-US" sz="2400" b="1" dirty="0"/>
              <a:t> </a:t>
            </a:r>
            <a:r>
              <a:rPr lang="en-US" sz="2400" dirty="0"/>
              <a:t>it!</a:t>
            </a:r>
            <a:r>
              <a:rPr lang="en-US" sz="2000" dirty="0">
                <a:solidFill>
                  <a:srgbClr val="C00000"/>
                </a:solidFill>
              </a:rPr>
              <a:t>		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999947-8CB4-B94C-A55B-C3E8A29335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6321" y="1307798"/>
            <a:ext cx="4095507" cy="1435402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8415B14-52BD-0D48-9E6F-FE6E58C434E0}"/>
              </a:ext>
            </a:extLst>
          </p:cNvPr>
          <p:cNvSpPr/>
          <p:nvPr/>
        </p:nvSpPr>
        <p:spPr>
          <a:xfrm>
            <a:off x="631455" y="2341081"/>
            <a:ext cx="7370043" cy="1663992"/>
          </a:xfrm>
          <a:prstGeom prst="roundRect">
            <a:avLst>
              <a:gd name="adj" fmla="val 8848"/>
            </a:avLst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echo hello &gt;&gt; 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foo.txt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 </a:t>
            </a: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add 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foo.txt</a:t>
            </a:r>
            <a:endParaRPr lang="en-US" sz="2400" dirty="0">
              <a:solidFill>
                <a:schemeClr val="bg1">
                  <a:lumMod val="85000"/>
                </a:schemeClr>
              </a:solidFill>
              <a:latin typeface="Monaco" pitchFamily="2" charset="77"/>
            </a:endParaRP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commit –m “Add hello in 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foo.txt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”</a:t>
            </a: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log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04BC6A1-BD80-B14B-8F4A-4B236C173124}"/>
              </a:ext>
            </a:extLst>
          </p:cNvPr>
          <p:cNvSpPr/>
          <p:nvPr/>
        </p:nvSpPr>
        <p:spPr>
          <a:xfrm>
            <a:off x="1" y="6339840"/>
            <a:ext cx="12192000" cy="548640"/>
          </a:xfrm>
          <a:prstGeom prst="rect">
            <a:avLst/>
          </a:prstGeom>
          <a:solidFill>
            <a:srgbClr val="F1502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You have now used </a:t>
            </a:r>
            <a:r>
              <a:rPr lang="en-US" sz="1600" dirty="0">
                <a:latin typeface="Monaco" pitchFamily="2" charset="77"/>
              </a:rPr>
              <a:t>git add &amp; commit</a:t>
            </a:r>
            <a:r>
              <a:rPr lang="en-US" dirty="0"/>
              <a:t> to track a file. Use </a:t>
            </a:r>
            <a:r>
              <a:rPr lang="en-US" sz="1600" dirty="0">
                <a:latin typeface="Monaco" pitchFamily="2" charset="77"/>
              </a:rPr>
              <a:t>git log </a:t>
            </a:r>
            <a:r>
              <a:rPr lang="en-US" dirty="0"/>
              <a:t>to read what you have done so far in this repository!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D085826-3988-1E49-B684-534AE20045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07472" y="154479"/>
            <a:ext cx="2050716" cy="856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567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F2DA6-DE75-F946-8626-E59C04EBB6DC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>
              <a:lumMod val="85000"/>
            </a:schemeClr>
          </a:solidFill>
        </p:spPr>
        <p:txBody>
          <a:bodyPr anchor="ctr">
            <a:normAutofit/>
          </a:bodyPr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Why is git important?</a:t>
            </a:r>
            <a:endParaRPr lang="en-US" sz="2400" dirty="0">
              <a:solidFill>
                <a:sysClr val="windowText" lastClr="00000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CB0C25-490A-5F4F-9E11-272D83CC56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4"/>
            <a:ext cx="11814383" cy="509145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b="1" dirty="0"/>
          </a:p>
          <a:p>
            <a:pPr marL="0" indent="0" algn="ctr">
              <a:buNone/>
            </a:pPr>
            <a:r>
              <a:rPr lang="en-US" b="1" dirty="0"/>
              <a:t>D</a:t>
            </a:r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ocumentation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/>
              <a:t>    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b="1" dirty="0"/>
              <a:t>S</a:t>
            </a:r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haring</a:t>
            </a:r>
            <a:r>
              <a:rPr lang="en-US" b="1" dirty="0"/>
              <a:t> / C</a:t>
            </a:r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ollaborating</a:t>
            </a:r>
          </a:p>
          <a:p>
            <a:pPr marL="0" indent="0" algn="ctr">
              <a:buNone/>
            </a:pPr>
            <a:endParaRPr lang="en-US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 algn="ctr">
              <a:buNone/>
            </a:pPr>
            <a:endParaRPr lang="en-US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 algn="ctr">
              <a:buNone/>
            </a:pPr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Git facilitates both!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93B0C98-D826-3146-8E80-853A707C8038}"/>
              </a:ext>
            </a:extLst>
          </p:cNvPr>
          <p:cNvGrpSpPr/>
          <p:nvPr/>
        </p:nvGrpSpPr>
        <p:grpSpPr>
          <a:xfrm>
            <a:off x="3060849" y="2813684"/>
            <a:ext cx="5454989" cy="1230632"/>
            <a:chOff x="3060849" y="2813684"/>
            <a:chExt cx="5454989" cy="123063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B28FE22-FF31-C743-9346-366F43BC7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60849" y="2813686"/>
              <a:ext cx="1230630" cy="123063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6AD5F7D-1002-704F-A146-46234D169B1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85207" y="2813684"/>
              <a:ext cx="1230631" cy="123063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69725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6499DB-8CBB-8141-BACC-28947438B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4. Exploring History</a:t>
            </a:r>
            <a:br>
              <a:rPr lang="en-US" dirty="0"/>
            </a:br>
            <a:r>
              <a:rPr lang="en-US" sz="2400" dirty="0">
                <a:latin typeface="Monaco" pitchFamily="2" charset="77"/>
              </a:rPr>
              <a:t>&gt; git diff &amp; show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F15195-8335-6A4B-B958-7BDF4020BA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4"/>
            <a:ext cx="11814383" cy="546628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4.1 – Difference between current file and N commit ago </a:t>
            </a:r>
            <a:endParaRPr lang="en-US" sz="2800" dirty="0">
              <a:solidFill>
                <a:srgbClr val="C00000"/>
              </a:solidFill>
              <a:latin typeface="Monaco" pitchFamily="2" charset="77"/>
            </a:endParaRPr>
          </a:p>
          <a:p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Edit the file and check difference between your current </a:t>
            </a:r>
            <a:r>
              <a:rPr lang="en-US" sz="24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foo.txt</a:t>
            </a: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and the last commit</a:t>
            </a:r>
          </a:p>
          <a:p>
            <a:pPr marL="0" indent="0">
              <a:buNone/>
            </a:pPr>
            <a:endParaRPr lang="en-US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endParaRPr lang="en-US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endParaRPr lang="en-US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endParaRPr lang="en-US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What about compared to two commits ago?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752AD22-F56E-D542-A575-04F97A168BAF}"/>
              </a:ext>
            </a:extLst>
          </p:cNvPr>
          <p:cNvSpPr/>
          <p:nvPr/>
        </p:nvSpPr>
        <p:spPr>
          <a:xfrm>
            <a:off x="643557" y="2376377"/>
            <a:ext cx="5452444" cy="1052623"/>
          </a:xfrm>
          <a:prstGeom prst="roundRect">
            <a:avLst>
              <a:gd name="adj" fmla="val 8848"/>
            </a:avLst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echo world &gt;&gt; 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foo.txt</a:t>
            </a:r>
            <a:endParaRPr lang="en-US" sz="2400" dirty="0">
              <a:solidFill>
                <a:schemeClr val="bg1">
                  <a:lumMod val="85000"/>
                </a:schemeClr>
              </a:solidFill>
              <a:latin typeface="Monaco" pitchFamily="2" charset="77"/>
            </a:endParaRP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diff HEAD 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foo.txt</a:t>
            </a:r>
            <a:endParaRPr lang="en-US" sz="2400" dirty="0">
              <a:solidFill>
                <a:schemeClr val="bg1">
                  <a:lumMod val="85000"/>
                </a:schemeClr>
              </a:solidFill>
              <a:latin typeface="Monaco" pitchFamily="2" charset="77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DC8AAF10-3F3F-FC49-AD05-07D9A26E6733}"/>
              </a:ext>
            </a:extLst>
          </p:cNvPr>
          <p:cNvSpPr/>
          <p:nvPr/>
        </p:nvSpPr>
        <p:spPr>
          <a:xfrm>
            <a:off x="643557" y="4461301"/>
            <a:ext cx="5452444" cy="622004"/>
          </a:xfrm>
          <a:prstGeom prst="roundRect">
            <a:avLst>
              <a:gd name="adj" fmla="val 8848"/>
            </a:avLst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diff HEAD~1 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foo.txt</a:t>
            </a:r>
            <a:endParaRPr lang="en-US" sz="2400" dirty="0">
              <a:solidFill>
                <a:schemeClr val="bg1">
                  <a:lumMod val="85000"/>
                </a:schemeClr>
              </a:solidFill>
              <a:latin typeface="Monaco" pitchFamily="2" charset="77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513DB37-F608-D242-A3B7-BB5E1C2D85A4}"/>
              </a:ext>
            </a:extLst>
          </p:cNvPr>
          <p:cNvGrpSpPr/>
          <p:nvPr/>
        </p:nvGrpSpPr>
        <p:grpSpPr>
          <a:xfrm>
            <a:off x="3152006" y="5086517"/>
            <a:ext cx="3766954" cy="1600589"/>
            <a:chOff x="3152006" y="5086517"/>
            <a:chExt cx="3766954" cy="1600589"/>
          </a:xfrm>
        </p:grpSpPr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7C2A1FAF-98AE-8845-8C1F-78EB7CFA1D60}"/>
                </a:ext>
              </a:extLst>
            </p:cNvPr>
            <p:cNvSpPr/>
            <p:nvPr/>
          </p:nvSpPr>
          <p:spPr>
            <a:xfrm>
              <a:off x="3152006" y="5544106"/>
              <a:ext cx="3766954" cy="1143000"/>
            </a:xfrm>
            <a:prstGeom prst="roundRect">
              <a:avLst>
                <a:gd name="adj" fmla="val 30488"/>
              </a:avLst>
            </a:prstGeom>
            <a:noFill/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333333"/>
                  </a:solidFill>
                  <a:latin typeface="Helvetica Neue" panose="02000503000000020004" pitchFamily="2" charset="0"/>
                </a:rPr>
                <a:t>HEAD~1 can be replaced with the specific identifier of a commit. Use git log to check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FDCE0E2D-4E16-E94B-B5B0-1D4E450304F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05200" y="5086517"/>
              <a:ext cx="294640" cy="45758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81C9AB26-D9A7-5249-91E9-0A5EAAE3C8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7472" y="154479"/>
            <a:ext cx="2050716" cy="856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254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6499DB-8CBB-8141-BACC-28947438B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4. Exploring History</a:t>
            </a:r>
            <a:br>
              <a:rPr lang="en-US" dirty="0"/>
            </a:br>
            <a:r>
              <a:rPr lang="en-US" sz="2400" dirty="0">
                <a:latin typeface="Monaco" pitchFamily="2" charset="77"/>
              </a:rPr>
              <a:t>&gt; git diff &amp; show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F15195-8335-6A4B-B958-7BDF4020BA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4"/>
            <a:ext cx="11814383" cy="546628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4.2 – What was done in ____ commit? </a:t>
            </a:r>
            <a:endParaRPr lang="en-US" sz="2800" dirty="0">
              <a:solidFill>
                <a:srgbClr val="C00000"/>
              </a:solidFill>
              <a:latin typeface="Monaco" pitchFamily="2" charset="77"/>
            </a:endParaRPr>
          </a:p>
          <a:p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Sometimes we want to check what was done during a certain commit</a:t>
            </a:r>
          </a:p>
          <a:p>
            <a:pPr marL="0" indent="0">
              <a:buNone/>
            </a:pPr>
            <a:endParaRPr lang="en-US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752AD22-F56E-D542-A575-04F97A168BAF}"/>
              </a:ext>
            </a:extLst>
          </p:cNvPr>
          <p:cNvSpPr/>
          <p:nvPr/>
        </p:nvSpPr>
        <p:spPr>
          <a:xfrm>
            <a:off x="636151" y="2408381"/>
            <a:ext cx="5459850" cy="643164"/>
          </a:xfrm>
          <a:prstGeom prst="roundRect">
            <a:avLst>
              <a:gd name="adj" fmla="val 8848"/>
            </a:avLst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show HEAD~1 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foo.txt</a:t>
            </a:r>
            <a:endParaRPr lang="en-US" sz="2400" dirty="0">
              <a:solidFill>
                <a:schemeClr val="bg1">
                  <a:lumMod val="85000"/>
                </a:schemeClr>
              </a:solidFill>
              <a:latin typeface="Monaco" pitchFamily="2" charset="77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070E665-DA20-FE42-AE6D-0ADDAF17BC1B}"/>
              </a:ext>
            </a:extLst>
          </p:cNvPr>
          <p:cNvSpPr/>
          <p:nvPr/>
        </p:nvSpPr>
        <p:spPr>
          <a:xfrm>
            <a:off x="1" y="6309360"/>
            <a:ext cx="12192000" cy="548640"/>
          </a:xfrm>
          <a:prstGeom prst="rect">
            <a:avLst/>
          </a:prstGeom>
          <a:solidFill>
            <a:srgbClr val="F1502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You have now compared different versions of a file using </a:t>
            </a:r>
            <a:r>
              <a:rPr lang="en-US" sz="1400" b="1" dirty="0">
                <a:latin typeface="Monaco" pitchFamily="2" charset="77"/>
              </a:rPr>
              <a:t>git diff </a:t>
            </a:r>
            <a:r>
              <a:rPr lang="en-US" dirty="0"/>
              <a:t>and check changes during a specific commit using </a:t>
            </a:r>
            <a:r>
              <a:rPr lang="en-US" sz="1400" b="1" dirty="0">
                <a:latin typeface="Monaco" pitchFamily="2" charset="77"/>
              </a:rPr>
              <a:t>git show</a:t>
            </a:r>
            <a:r>
              <a:rPr lang="en-US" dirty="0"/>
              <a:t>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06A4B2D-4FE3-014F-B49B-91170CF204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7472" y="154479"/>
            <a:ext cx="2050716" cy="856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292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6F8C0-65AF-434C-B027-C75076105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5. Telling git to ignore certain files</a:t>
            </a:r>
            <a:br>
              <a:rPr lang="en-US" dirty="0"/>
            </a:br>
            <a:r>
              <a:rPr lang="en-US" sz="2800" dirty="0">
                <a:latin typeface="Monaco" pitchFamily="2" charset="77"/>
              </a:rPr>
              <a:t>.</a:t>
            </a:r>
            <a:r>
              <a:rPr lang="en-US" sz="2800" dirty="0" err="1">
                <a:latin typeface="Monaco" pitchFamily="2" charset="77"/>
              </a:rPr>
              <a:t>gitignore</a:t>
            </a:r>
            <a:endParaRPr lang="en-US" sz="2800" dirty="0">
              <a:latin typeface="Monaco" pitchFamily="2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89041B-0A4C-CA44-BD9E-9A9EF5D127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5"/>
            <a:ext cx="11814383" cy="4301810"/>
          </a:xfrm>
        </p:spPr>
        <p:txBody>
          <a:bodyPr>
            <a:normAutofit/>
          </a:bodyPr>
          <a:lstStyle/>
          <a:p>
            <a:r>
              <a:rPr lang="en-US" sz="2800" dirty="0"/>
              <a:t>Sometimes we don’t want git to track a certain type of files</a:t>
            </a:r>
          </a:p>
          <a:p>
            <a:pPr lvl="2"/>
            <a:r>
              <a:rPr lang="en-US" sz="2000" dirty="0"/>
              <a:t>Temporary files/big data/OS files</a:t>
            </a:r>
            <a:endParaRPr lang="en-US" sz="2000" dirty="0">
              <a:latin typeface="Monaco" pitchFamily="2" charset="77"/>
            </a:endParaRPr>
          </a:p>
          <a:p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Adding a file to </a:t>
            </a:r>
            <a:r>
              <a:rPr lang="en-US" sz="2800" dirty="0">
                <a:latin typeface="Monaco" pitchFamily="2" charset="77"/>
                <a:ea typeface="Helvetica Neue" panose="02000503000000020004" pitchFamily="2" charset="0"/>
                <a:cs typeface="Helvetica Neue" panose="02000503000000020004" pitchFamily="2" charset="0"/>
              </a:rPr>
              <a:t>.</a:t>
            </a:r>
            <a:r>
              <a:rPr lang="en-US" sz="2800" dirty="0" err="1">
                <a:latin typeface="Monaco" pitchFamily="2" charset="77"/>
                <a:ea typeface="Helvetica Neue" panose="02000503000000020004" pitchFamily="2" charset="0"/>
                <a:cs typeface="Helvetica Neue" panose="02000503000000020004" pitchFamily="2" charset="0"/>
              </a:rPr>
              <a:t>gitignore</a:t>
            </a:r>
            <a:endParaRPr lang="en-US" sz="2800" dirty="0">
              <a:latin typeface="Monaco" pitchFamily="2" charset="77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endParaRPr lang="en-US" sz="2800" dirty="0">
              <a:latin typeface="Monaco" pitchFamily="2" charset="77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endParaRPr lang="en-US" sz="2800" dirty="0">
              <a:latin typeface="Monaco" pitchFamily="2" charset="77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endParaRPr lang="en-US" sz="2800" dirty="0">
              <a:latin typeface="Monaco" pitchFamily="2" charset="77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Try </a:t>
            </a:r>
            <a:r>
              <a:rPr lang="en-US" sz="2600" dirty="0">
                <a:latin typeface="Monaco" pitchFamily="2" charset="77"/>
                <a:ea typeface="Helvetica Neue" panose="02000503000000020004" pitchFamily="2" charset="0"/>
                <a:cs typeface="Helvetica Neue" panose="02000503000000020004" pitchFamily="2" charset="0"/>
              </a:rPr>
              <a:t>git add </a:t>
            </a: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 file we added to .</a:t>
            </a:r>
            <a:r>
              <a:rPr lang="en-US" sz="28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gitignore</a:t>
            </a: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it won’t let us</a:t>
            </a:r>
          </a:p>
          <a:p>
            <a:pPr marL="0" indent="0">
              <a:buNone/>
            </a:pPr>
            <a:endParaRPr lang="en-US" sz="2400" dirty="0">
              <a:solidFill>
                <a:srgbClr val="C00000"/>
              </a:solidFill>
              <a:latin typeface="Monaco" pitchFamily="2" charset="77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endParaRPr lang="en-US" sz="2400" dirty="0">
              <a:solidFill>
                <a:srgbClr val="C00000"/>
              </a:solidFill>
              <a:latin typeface="Monaco" pitchFamily="2" charset="77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endParaRPr lang="en-US" sz="2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32B4297-E887-3C44-9F71-584CEA81E0F3}"/>
              </a:ext>
            </a:extLst>
          </p:cNvPr>
          <p:cNvSpPr/>
          <p:nvPr/>
        </p:nvSpPr>
        <p:spPr>
          <a:xfrm>
            <a:off x="729797" y="2734754"/>
            <a:ext cx="7370043" cy="1052623"/>
          </a:xfrm>
          <a:prstGeom prst="roundRect">
            <a:avLst>
              <a:gd name="adj" fmla="val 8848"/>
            </a:avLst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touch 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ignore_this.txt</a:t>
            </a:r>
            <a:endParaRPr lang="en-US" sz="2400" dirty="0">
              <a:solidFill>
                <a:schemeClr val="bg1">
                  <a:lumMod val="85000"/>
                </a:schemeClr>
              </a:solidFill>
              <a:latin typeface="Monaco" pitchFamily="2" charset="77"/>
            </a:endParaRP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echo 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ignore_this.txt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 &gt;&gt; .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gitignore</a:t>
            </a:r>
            <a:endParaRPr lang="en-US" sz="2400" dirty="0">
              <a:solidFill>
                <a:schemeClr val="bg1">
                  <a:lumMod val="85000"/>
                </a:schemeClr>
              </a:solidFill>
              <a:latin typeface="Monaco" pitchFamily="2" charset="77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8CEE508-40F9-AB45-A567-D6763A5FB663}"/>
              </a:ext>
            </a:extLst>
          </p:cNvPr>
          <p:cNvSpPr/>
          <p:nvPr/>
        </p:nvSpPr>
        <p:spPr>
          <a:xfrm>
            <a:off x="729797" y="4797223"/>
            <a:ext cx="7370043" cy="570273"/>
          </a:xfrm>
          <a:prstGeom prst="roundRect">
            <a:avLst>
              <a:gd name="adj" fmla="val 8848"/>
            </a:avLst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add 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ignore_this.txt</a:t>
            </a:r>
            <a:endParaRPr lang="en-US" sz="2400" dirty="0">
              <a:solidFill>
                <a:schemeClr val="bg1">
                  <a:lumMod val="85000"/>
                </a:schemeClr>
              </a:solidFill>
              <a:latin typeface="Monaco" pitchFamily="2" charset="77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A3348D7-4BB6-B74B-95DC-8253FCAF6CD5}"/>
              </a:ext>
            </a:extLst>
          </p:cNvPr>
          <p:cNvSpPr/>
          <p:nvPr/>
        </p:nvSpPr>
        <p:spPr>
          <a:xfrm>
            <a:off x="-6014" y="6309360"/>
            <a:ext cx="12192000" cy="548640"/>
          </a:xfrm>
          <a:prstGeom prst="rect">
            <a:avLst/>
          </a:prstGeom>
          <a:solidFill>
            <a:srgbClr val="F1502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There should now be a .</a:t>
            </a:r>
            <a:r>
              <a:rPr lang="en-US" dirty="0" err="1"/>
              <a:t>gitignore</a:t>
            </a:r>
            <a:r>
              <a:rPr lang="en-US" dirty="0"/>
              <a:t> file in your directory.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892A32C-B769-944D-A0B6-DFD3742F22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7472" y="154479"/>
            <a:ext cx="2050716" cy="856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286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4E23B9-5D51-6E44-8FE0-4B48F53D6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dirty="0"/>
              <a:t>Desktop Application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4CF952-04A4-3B4B-911A-D56C89F87D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0240" y="1248385"/>
            <a:ext cx="2529840" cy="3426485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GitHub Desktop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 err="1"/>
              <a:t>Sourcetree</a:t>
            </a:r>
            <a:r>
              <a:rPr lang="en-US" sz="2400" dirty="0"/>
              <a:t> 		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 err="1"/>
              <a:t>GitKraken</a:t>
            </a:r>
            <a:r>
              <a:rPr lang="en-US" sz="2400" dirty="0"/>
              <a:t> 		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Tower 			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5CC265-DE2D-F243-AD46-46BE5FF30A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5" r="263"/>
          <a:stretch/>
        </p:blipFill>
        <p:spPr>
          <a:xfrm>
            <a:off x="4380471" y="1221055"/>
            <a:ext cx="7744858" cy="4877778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656E75BF-51BB-774D-9A5B-2F980CAAB5B7}"/>
              </a:ext>
            </a:extLst>
          </p:cNvPr>
          <p:cNvGrpSpPr/>
          <p:nvPr/>
        </p:nvGrpSpPr>
        <p:grpSpPr>
          <a:xfrm>
            <a:off x="1799" y="1221055"/>
            <a:ext cx="4181445" cy="3257240"/>
            <a:chOff x="1799" y="1221055"/>
            <a:chExt cx="4181445" cy="325724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BC868DAC-E06D-394B-987C-980FDBFD5AE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1355" y="1221055"/>
              <a:ext cx="549910" cy="54991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D2BE9D3-27C4-FE46-8AD6-5EBD12D2D24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4469" y="1969770"/>
              <a:ext cx="488478" cy="62103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D238CE1-61E3-054E-BFED-BB4AB662B00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526" y="2964642"/>
              <a:ext cx="636739" cy="549911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B333B67-F9E7-9246-A735-A8B7C39EF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799" y="3784477"/>
              <a:ext cx="693818" cy="693818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97D815AC-7079-0F40-9402-43C2A381B4E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662036" y="3870782"/>
              <a:ext cx="521208" cy="521208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18178B4F-D40A-734F-8C60-EF14108DC80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034109" y="1277077"/>
              <a:ext cx="615402" cy="521208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8EC43571-61B1-6641-B51E-39244913306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034109" y="2156208"/>
              <a:ext cx="615402" cy="521208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61A6D3D9-0D47-7D41-B286-EC0DFCDD1EF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036079" y="3044269"/>
              <a:ext cx="611463" cy="517872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4B811197-9416-D842-991C-A1399F67AD6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662036" y="3044269"/>
              <a:ext cx="515850" cy="5158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35154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126B9C-C239-D04E-AE20-670B85A326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0"/>
            <a:ext cx="12192000" cy="6857999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This ends the intro to the </a:t>
            </a:r>
            <a:r>
              <a:rPr lang="en-US" b="1" dirty="0"/>
              <a:t>version control</a:t>
            </a:r>
            <a:r>
              <a:rPr lang="en-US" dirty="0"/>
              <a:t> function of git. 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b="1" dirty="0"/>
              <a:t>Next up: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233C119-1A33-4A4E-ADEB-2D5E8D2EE4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5770" y="1520294"/>
            <a:ext cx="2050716" cy="85634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8325521-ABCE-AC47-AF4C-CB60153FD4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5897" y="4931306"/>
            <a:ext cx="3760103" cy="13937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685D790-DC99-B64C-88EC-FF69E9356E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4682474"/>
            <a:ext cx="4006642" cy="1769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989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AA906-BA2D-5746-903D-7C6177ACF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dirty="0"/>
              <a:t>BREAK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126B9C-C239-D04E-AE20-670B85A326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43000"/>
            <a:ext cx="12192000" cy="5715000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/>
          <a:p>
            <a:pPr marL="0" indent="0" algn="ctr">
              <a:lnSpc>
                <a:spcPct val="250000"/>
              </a:lnSpc>
              <a:buNone/>
            </a:pPr>
            <a:endParaRPr lang="en-US" dirty="0"/>
          </a:p>
          <a:p>
            <a:pPr marL="0" indent="0" algn="ctr">
              <a:lnSpc>
                <a:spcPct val="250000"/>
              </a:lnSpc>
              <a:buNone/>
            </a:pPr>
            <a:r>
              <a:rPr lang="en-US" dirty="0">
                <a:solidFill>
                  <a:srgbClr val="F1502F"/>
                </a:solidFill>
              </a:rPr>
              <a:t>If you don’t have a GitHub account yet, </a:t>
            </a:r>
          </a:p>
          <a:p>
            <a:pPr marL="0" indent="0" algn="ctr">
              <a:lnSpc>
                <a:spcPct val="250000"/>
              </a:lnSpc>
              <a:buNone/>
            </a:pPr>
            <a:r>
              <a:rPr lang="en-US" dirty="0">
                <a:solidFill>
                  <a:srgbClr val="F1502F"/>
                </a:solidFill>
              </a:rPr>
              <a:t>please sign-up for an account at </a:t>
            </a:r>
            <a:r>
              <a:rPr lang="en-US" dirty="0">
                <a:hlinkClick r:id="rId3"/>
              </a:rPr>
              <a:t>https://github.com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9738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5F5EE-6978-6148-B352-69ED28B779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43000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Remote Hosts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66DFBF-DAA3-C944-B466-6919C188ED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4"/>
            <a:ext cx="11814383" cy="3154283"/>
          </a:xfrm>
        </p:spPr>
        <p:txBody>
          <a:bodyPr>
            <a:normAutofit fontScale="92500" lnSpcReduction="10000"/>
          </a:bodyPr>
          <a:lstStyle/>
          <a:p>
            <a:pPr marL="9525" lvl="2" indent="20638" algn="ctr">
              <a:buNone/>
            </a:pPr>
            <a:r>
              <a:rPr lang="en-US" sz="3200" dirty="0"/>
              <a:t>A remote server that hosts repositories for free</a:t>
            </a:r>
            <a:endParaRPr lang="en-US" dirty="0"/>
          </a:p>
          <a:p>
            <a:pPr marL="9525" lvl="2" indent="20638" algn="ctr"/>
            <a:endParaRPr lang="en-US" dirty="0"/>
          </a:p>
          <a:p>
            <a:pPr marL="9525" lvl="2" indent="20638" algn="ctr"/>
            <a:endParaRPr lang="en-US" dirty="0"/>
          </a:p>
          <a:p>
            <a:pPr marL="9525" lvl="2" indent="20638" algn="ctr"/>
            <a:endParaRPr lang="en-US" dirty="0"/>
          </a:p>
          <a:p>
            <a:pPr marL="9525" lvl="2" indent="20638" algn="ctr">
              <a:buNone/>
            </a:pPr>
            <a:endParaRPr lang="en-US" dirty="0"/>
          </a:p>
          <a:p>
            <a:pPr marL="9525" lvl="2" indent="20638" algn="ctr">
              <a:buNone/>
            </a:pPr>
            <a:r>
              <a:rPr lang="en-US" dirty="0"/>
              <a:t>It also offers visualization of code changes and collaboration insights! </a:t>
            </a:r>
          </a:p>
          <a:p>
            <a:pPr marL="9525" lvl="2" indent="20638" algn="ctr">
              <a:buNone/>
            </a:pP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(lets take a look)</a:t>
            </a:r>
          </a:p>
          <a:p>
            <a:pPr marL="9525" lvl="2" indent="20638" algn="ctr">
              <a:buNone/>
            </a:pPr>
            <a:r>
              <a:rPr lang="en-US" dirty="0"/>
              <a:t>  </a:t>
            </a:r>
          </a:p>
          <a:p>
            <a:pPr marL="9525" lvl="2" indent="20638" algn="ctr"/>
            <a:endParaRPr lang="en-US" dirty="0"/>
          </a:p>
          <a:p>
            <a:pPr marL="9525" lvl="2" indent="20638" algn="ctr"/>
            <a:endParaRPr lang="en-US" dirty="0"/>
          </a:p>
          <a:p>
            <a:pPr marL="9525" lvl="2" indent="20638" algn="ctr">
              <a:buNone/>
            </a:pP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33281DD-8300-784C-8529-834E6841FD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2161" y="1780337"/>
            <a:ext cx="3877881" cy="14374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4ED82B2-F465-4D46-A405-A859A9C39C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4904" y="2051793"/>
            <a:ext cx="2547257" cy="964228"/>
          </a:xfrm>
          <a:prstGeom prst="rect">
            <a:avLst/>
          </a:prstGeom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FF9CDD9-C298-3648-AFD0-3D4583CD7B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7700" y="5452933"/>
            <a:ext cx="3675286" cy="529771"/>
          </a:xfrm>
          <a:prstGeom prst="rect">
            <a:avLst/>
          </a:prstGeom>
          <a:ln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C5BEA80-609E-4241-9165-978D933BD3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3599" y="5351676"/>
            <a:ext cx="924211" cy="8302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15B79E1-E09C-6C41-A9F1-33E246B997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67132" y="4439355"/>
            <a:ext cx="2418645" cy="241864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11F3E401-CB72-CE43-8914-A762EBB950DC}"/>
              </a:ext>
            </a:extLst>
          </p:cNvPr>
          <p:cNvSpPr/>
          <p:nvPr/>
        </p:nvSpPr>
        <p:spPr>
          <a:xfrm>
            <a:off x="1792177" y="5350929"/>
            <a:ext cx="255137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Google Cloud Source Repository</a:t>
            </a:r>
          </a:p>
        </p:txBody>
      </p:sp>
    </p:spTree>
    <p:extLst>
      <p:ext uri="{BB962C8B-B14F-4D97-AF65-F5344CB8AC3E}">
        <p14:creationId xmlns:p14="http://schemas.microsoft.com/office/powerpoint/2010/main" val="527557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5F5EE-6978-6148-B352-69ED28B779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43000"/>
          </a:xfrm>
        </p:spPr>
        <p:txBody>
          <a:bodyPr anchor="ctr">
            <a:normAutofit/>
          </a:bodyPr>
          <a:lstStyle/>
          <a:p>
            <a:r>
              <a:rPr lang="en-US" dirty="0"/>
              <a:t>Configure GitHub’s Email Setting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F08103A-2551-5C46-AEAE-97744BBD8E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5214118"/>
            <a:ext cx="11814383" cy="6118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dirty="0"/>
              <a:t>4) For this tutorial, un-check ‘Block command’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2E8E06-C85D-A643-916E-101566CFA4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97132"/>
            <a:ext cx="12052681" cy="1065431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325D4556-69E9-5C45-B119-C8F8C11F0002}"/>
              </a:ext>
            </a:extLst>
          </p:cNvPr>
          <p:cNvGrpSpPr/>
          <p:nvPr/>
        </p:nvGrpSpPr>
        <p:grpSpPr>
          <a:xfrm>
            <a:off x="3486222" y="1389115"/>
            <a:ext cx="5219555" cy="3327662"/>
            <a:chOff x="3486222" y="1389115"/>
            <a:chExt cx="5219555" cy="3327662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3FA70AF9-AA7A-4247-82F9-80C27D3C8874}"/>
                </a:ext>
              </a:extLst>
            </p:cNvPr>
            <p:cNvGrpSpPr/>
            <p:nvPr/>
          </p:nvGrpSpPr>
          <p:grpSpPr>
            <a:xfrm>
              <a:off x="3486222" y="2083093"/>
              <a:ext cx="5219555" cy="2633684"/>
              <a:chOff x="63645" y="1544616"/>
              <a:chExt cx="5219555" cy="2633684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37D12C58-80DE-CB4E-B507-6BF7177D205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28136" b="15714"/>
              <a:stretch/>
            </p:blipFill>
            <p:spPr>
              <a:xfrm>
                <a:off x="63645" y="1544616"/>
                <a:ext cx="5219555" cy="2633684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cxnSp>
            <p:nvCxnSpPr>
              <p:cNvPr id="7" name="Straight Arrow Connector 6">
                <a:extLst>
                  <a:ext uri="{FF2B5EF4-FFF2-40B4-BE49-F238E27FC236}">
                    <a16:creationId xmlns:a16="http://schemas.microsoft.com/office/drawing/2014/main" id="{E771131C-6AD0-7A4C-9259-E0D3CFBA452F}"/>
                  </a:ext>
                </a:extLst>
              </p:cNvPr>
              <p:cNvCxnSpPr/>
              <p:nvPr/>
            </p:nvCxnSpPr>
            <p:spPr>
              <a:xfrm flipH="1">
                <a:off x="774700" y="3378200"/>
                <a:ext cx="635000" cy="546100"/>
              </a:xfrm>
              <a:prstGeom prst="straightConnector1">
                <a:avLst/>
              </a:prstGeom>
              <a:ln w="38100">
                <a:solidFill>
                  <a:srgbClr val="F1502F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8EFBDED4-9AE0-8440-B3C4-778275B596C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7438" t="52316" r="34396" b="20207"/>
              <a:stretch/>
            </p:blipFill>
            <p:spPr>
              <a:xfrm>
                <a:off x="2616200" y="3203575"/>
                <a:ext cx="2578100" cy="273050"/>
              </a:xfrm>
              <a:prstGeom prst="rect">
                <a:avLst/>
              </a:prstGeom>
            </p:spPr>
          </p:pic>
        </p:grpSp>
        <p:sp>
          <p:nvSpPr>
            <p:cNvPr id="13" name="Content Placeholder 2">
              <a:extLst>
                <a:ext uri="{FF2B5EF4-FFF2-40B4-BE49-F238E27FC236}">
                  <a16:creationId xmlns:a16="http://schemas.microsoft.com/office/drawing/2014/main" id="{45C3D25B-67CE-D24B-9594-07CA1C6AA819}"/>
                </a:ext>
              </a:extLst>
            </p:cNvPr>
            <p:cNvSpPr txBox="1">
              <a:spLocks/>
            </p:cNvSpPr>
            <p:nvPr/>
          </p:nvSpPr>
          <p:spPr>
            <a:xfrm>
              <a:off x="3486223" y="1389115"/>
              <a:ext cx="3940738" cy="611874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3200" kern="1200">
                  <a:solidFill>
                    <a:schemeClr val="tx1"/>
                  </a:solidFill>
                  <a:latin typeface="Helvetica Neue"/>
                  <a:ea typeface="+mn-ea"/>
                  <a:cs typeface="Helvetica Neue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Helvetica Neue"/>
                  <a:ea typeface="+mn-ea"/>
                  <a:cs typeface="Helvetica Neue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Helvetica Neue"/>
                  <a:ea typeface="+mn-ea"/>
                  <a:cs typeface="Helvetica Neue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Helvetica Neue"/>
                  <a:ea typeface="+mn-ea"/>
                  <a:cs typeface="Helvetica Neue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Helvetica Neue"/>
                  <a:ea typeface="+mn-ea"/>
                  <a:cs typeface="Helvetica Neue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6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2) Click Emails 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23D5CB3-8BEC-FB47-A47A-53A9BC77E5E7}"/>
              </a:ext>
            </a:extLst>
          </p:cNvPr>
          <p:cNvGrpSpPr/>
          <p:nvPr/>
        </p:nvGrpSpPr>
        <p:grpSpPr>
          <a:xfrm>
            <a:off x="8851898" y="1266750"/>
            <a:ext cx="3340102" cy="1663413"/>
            <a:chOff x="8851898" y="1266750"/>
            <a:chExt cx="3340102" cy="1663413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67869CF-D5A8-9A45-B86A-90661F8404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323615" y="2318289"/>
              <a:ext cx="2729066" cy="61187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4" name="Content Placeholder 2">
              <a:extLst>
                <a:ext uri="{FF2B5EF4-FFF2-40B4-BE49-F238E27FC236}">
                  <a16:creationId xmlns:a16="http://schemas.microsoft.com/office/drawing/2014/main" id="{1007A2B2-386D-624D-8A08-23D978187CA4}"/>
                </a:ext>
              </a:extLst>
            </p:cNvPr>
            <p:cNvSpPr txBox="1">
              <a:spLocks/>
            </p:cNvSpPr>
            <p:nvPr/>
          </p:nvSpPr>
          <p:spPr>
            <a:xfrm>
              <a:off x="8851898" y="1266750"/>
              <a:ext cx="3340102" cy="98973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3200" kern="1200">
                  <a:solidFill>
                    <a:schemeClr val="tx1"/>
                  </a:solidFill>
                  <a:latin typeface="Helvetica Neue"/>
                  <a:ea typeface="+mn-ea"/>
                  <a:cs typeface="Helvetica Neue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Helvetica Neue"/>
                  <a:ea typeface="+mn-ea"/>
                  <a:cs typeface="Helvetica Neue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Helvetica Neue"/>
                  <a:ea typeface="+mn-ea"/>
                  <a:cs typeface="Helvetica Neue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Helvetica Neue"/>
                  <a:ea typeface="+mn-ea"/>
                  <a:cs typeface="Helvetica Neue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Helvetica Neue"/>
                  <a:ea typeface="+mn-ea"/>
                  <a:cs typeface="Helvetica Neue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/>
                <a:buNone/>
              </a:pPr>
              <a:r>
                <a:rPr lang="en-US" sz="26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3) Enter email you    </a:t>
              </a:r>
            </a:p>
            <a:p>
              <a:pPr marL="0" indent="0">
                <a:buFont typeface="Arial"/>
                <a:buNone/>
              </a:pPr>
              <a:r>
                <a:rPr lang="en-US" sz="26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   used for </a:t>
              </a:r>
              <a:r>
                <a:rPr lang="en-US" sz="2600" dirty="0" err="1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workdir</a:t>
              </a:r>
              <a:endParaRPr lang="en-US" sz="2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F332AFD-B418-0448-8AF3-BA2C3D4AA0B6}"/>
              </a:ext>
            </a:extLst>
          </p:cNvPr>
          <p:cNvGrpSpPr/>
          <p:nvPr/>
        </p:nvGrpSpPr>
        <p:grpSpPr>
          <a:xfrm>
            <a:off x="0" y="1389115"/>
            <a:ext cx="2908224" cy="3504739"/>
            <a:chOff x="0" y="1389115"/>
            <a:chExt cx="2908224" cy="3504739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A69ADD7D-9CC5-BA40-A5F2-EDF7172649FE}"/>
                </a:ext>
              </a:extLst>
            </p:cNvPr>
            <p:cNvGrpSpPr/>
            <p:nvPr/>
          </p:nvGrpSpPr>
          <p:grpSpPr>
            <a:xfrm>
              <a:off x="0" y="1389115"/>
              <a:ext cx="2908224" cy="3504739"/>
              <a:chOff x="0" y="1389115"/>
              <a:chExt cx="2908224" cy="3504739"/>
            </a:xfrm>
          </p:grpSpPr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id="{C2317656-145A-F748-AB0C-8F166842E8D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0" y="1389115"/>
                <a:ext cx="2908224" cy="61187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3200" kern="1200">
                    <a:solidFill>
                      <a:schemeClr val="tx1"/>
                    </a:solidFill>
                    <a:latin typeface="Helvetica Neue"/>
                    <a:ea typeface="+mn-ea"/>
                    <a:cs typeface="Helvetica Neue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800" kern="1200">
                    <a:solidFill>
                      <a:schemeClr val="tx1"/>
                    </a:solidFill>
                    <a:latin typeface="Helvetica Neue"/>
                    <a:ea typeface="+mn-ea"/>
                    <a:cs typeface="Helvetica Neue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Helvetica Neue"/>
                    <a:ea typeface="+mn-ea"/>
                    <a:cs typeface="Helvetica Neue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kern="1200">
                    <a:solidFill>
                      <a:schemeClr val="tx1"/>
                    </a:solidFill>
                    <a:latin typeface="Helvetica Neue"/>
                    <a:ea typeface="+mn-ea"/>
                    <a:cs typeface="Helvetica Neue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»"/>
                  <a:defRPr sz="2000" kern="1200">
                    <a:solidFill>
                      <a:schemeClr val="tx1"/>
                    </a:solidFill>
                    <a:latin typeface="Helvetica Neue"/>
                    <a:ea typeface="+mn-ea"/>
                    <a:cs typeface="Helvetica Neue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514350" indent="-514350">
                  <a:buFont typeface="Arial"/>
                  <a:buAutoNum type="arabicParenR"/>
                </a:pPr>
                <a:r>
                  <a:rPr lang="en-US" sz="260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Go to Settings</a:t>
                </a:r>
              </a:p>
            </p:txBody>
          </p:sp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956D1AF1-7935-9E43-B6B6-2A5F88D5BA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25522" y="2050956"/>
                <a:ext cx="2136643" cy="2842898"/>
              </a:xfrm>
              <a:prstGeom prst="rect">
                <a:avLst/>
              </a:prstGeom>
            </p:spPr>
          </p:pic>
        </p:grp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B8ABC20A-517F-4A4F-A6CA-89CE45240043}"/>
                </a:ext>
              </a:extLst>
            </p:cNvPr>
            <p:cNvCxnSpPr/>
            <p:nvPr/>
          </p:nvCxnSpPr>
          <p:spPr>
            <a:xfrm flipH="1">
              <a:off x="1778621" y="3876581"/>
              <a:ext cx="635000" cy="546100"/>
            </a:xfrm>
            <a:prstGeom prst="straightConnector1">
              <a:avLst/>
            </a:prstGeom>
            <a:ln w="38100">
              <a:solidFill>
                <a:srgbClr val="F1502F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01457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6387A7-A800-2E43-9F13-8E5427C1F5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43000"/>
          </a:xfrm>
        </p:spPr>
        <p:txBody>
          <a:bodyPr>
            <a:normAutofit/>
          </a:bodyPr>
          <a:lstStyle/>
          <a:p>
            <a:r>
              <a:rPr lang="en-US" dirty="0"/>
              <a:t>6. Create a repository on GitHub</a:t>
            </a:r>
            <a:br>
              <a:rPr lang="en-US" dirty="0"/>
            </a:br>
            <a:r>
              <a:rPr lang="en-US" sz="2400" dirty="0"/>
              <a:t>make a repo</a:t>
            </a:r>
            <a:endParaRPr lang="en-US" sz="2800" dirty="0">
              <a:latin typeface="Monaco" pitchFamily="2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889E61-A8CF-BD45-9111-9F8BF3CB4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5"/>
            <a:ext cx="11814383" cy="50319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Create a remote repository</a:t>
            </a:r>
          </a:p>
          <a:p>
            <a:pPr lvl="2"/>
            <a:r>
              <a:rPr lang="en-US" sz="2000" dirty="0"/>
              <a:t>Go to </a:t>
            </a:r>
            <a:r>
              <a:rPr lang="en-US" sz="2000" dirty="0">
                <a:hlinkClick r:id="rId3"/>
              </a:rPr>
              <a:t>https://gitlab.com/&lt;your username&gt;</a:t>
            </a:r>
            <a:endParaRPr lang="en-US" sz="2000" dirty="0"/>
          </a:p>
          <a:p>
            <a:pPr lvl="2"/>
            <a:endParaRPr lang="en-US" sz="2000" dirty="0"/>
          </a:p>
          <a:p>
            <a:pPr lvl="2"/>
            <a:r>
              <a:rPr lang="en-US" sz="2000" dirty="0"/>
              <a:t>Click the </a:t>
            </a:r>
            <a:r>
              <a:rPr lang="en-US" sz="2000" b="1" dirty="0"/>
              <a:t>Repositories </a:t>
            </a:r>
            <a:r>
              <a:rPr lang="en-US" sz="2000" dirty="0"/>
              <a:t>tab</a:t>
            </a:r>
            <a:endParaRPr lang="en-US" sz="2000" b="1" dirty="0"/>
          </a:p>
          <a:p>
            <a:pPr lvl="2"/>
            <a:endParaRPr lang="en-US" sz="2000" dirty="0"/>
          </a:p>
          <a:p>
            <a:pPr lvl="2"/>
            <a:r>
              <a:rPr lang="en-US" sz="2000" dirty="0"/>
              <a:t>Click </a:t>
            </a:r>
          </a:p>
          <a:p>
            <a:pPr lvl="2"/>
            <a:endParaRPr lang="en-US" sz="2000" dirty="0"/>
          </a:p>
          <a:p>
            <a:pPr lvl="2"/>
            <a:r>
              <a:rPr lang="en-US" sz="2000" dirty="0"/>
              <a:t>Enter </a:t>
            </a:r>
            <a:r>
              <a:rPr lang="en-US" sz="2000" b="1" dirty="0" err="1"/>
              <a:t>workdir</a:t>
            </a:r>
            <a:r>
              <a:rPr lang="en-US" sz="2000" dirty="0"/>
              <a:t> as the Repository name, click </a:t>
            </a:r>
          </a:p>
          <a:p>
            <a:pPr lvl="2"/>
            <a:endParaRPr lang="en-US" sz="2000" b="1" u="sng" dirty="0"/>
          </a:p>
          <a:p>
            <a:pPr lvl="2"/>
            <a:r>
              <a:rPr lang="en-US" sz="2000" b="1" u="sng" dirty="0"/>
              <a:t>NOTE:</a:t>
            </a:r>
            <a:r>
              <a:rPr lang="en-US" sz="2000" dirty="0"/>
              <a:t> We will skip adding a README </a:t>
            </a:r>
          </a:p>
          <a:p>
            <a:pPr lvl="2"/>
            <a:endParaRPr lang="en-US" sz="2000" dirty="0"/>
          </a:p>
          <a:p>
            <a:pPr lvl="2"/>
            <a:r>
              <a:rPr lang="en-US" sz="2000" dirty="0"/>
              <a:t>Click                       to copy the URL of this repository</a:t>
            </a:r>
          </a:p>
          <a:p>
            <a:pPr lvl="3"/>
            <a:r>
              <a:rPr lang="en-US" sz="1600" b="1" dirty="0"/>
              <a:t>Use SSH if you already set up your SSH key</a:t>
            </a:r>
          </a:p>
          <a:p>
            <a:pPr marL="0" indent="0">
              <a:buNone/>
            </a:pPr>
            <a:endParaRPr lang="en-US" sz="2400" dirty="0"/>
          </a:p>
          <a:p>
            <a:pPr lvl="2"/>
            <a:endParaRPr lang="en-US" sz="1600" dirty="0"/>
          </a:p>
          <a:p>
            <a:pPr lvl="2"/>
            <a:endParaRPr lang="en-US" sz="20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EAF9520-0F26-434E-B459-FFBC9AE68282}"/>
              </a:ext>
            </a:extLst>
          </p:cNvPr>
          <p:cNvSpPr/>
          <p:nvPr/>
        </p:nvSpPr>
        <p:spPr>
          <a:xfrm>
            <a:off x="-6014" y="6369691"/>
            <a:ext cx="12192000" cy="488309"/>
          </a:xfrm>
          <a:prstGeom prst="rect">
            <a:avLst/>
          </a:prstGeom>
          <a:solidFill>
            <a:srgbClr val="F1502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You now have an empty remote repository and some instructions to populate it!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D22082A-7CD9-8E47-AA72-6CA6F08B6C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38729" y="89386"/>
            <a:ext cx="2547257" cy="964228"/>
          </a:xfrm>
          <a:prstGeom prst="rect">
            <a:avLst/>
          </a:prstGeom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81A625F-3367-2E46-A98E-87A5CE69DB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4830" y="3142338"/>
            <a:ext cx="1576638" cy="57332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D34F6FE-C291-694A-87CF-516BDA99AF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18488" y="3929945"/>
            <a:ext cx="1628203" cy="52916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CC0B914-E297-284D-A258-04215E9A05D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14830" y="5322952"/>
            <a:ext cx="1278951" cy="573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722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55FA3-E0B8-044F-AC53-E64B075553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43000"/>
          </a:xfrm>
        </p:spPr>
        <p:txBody>
          <a:bodyPr/>
          <a:lstStyle/>
          <a:p>
            <a:r>
              <a:rPr lang="en-US" dirty="0"/>
              <a:t>7. Putting codes on GitHub</a:t>
            </a:r>
            <a:br>
              <a:rPr lang="en-US" dirty="0"/>
            </a:br>
            <a:r>
              <a:rPr lang="en-US" sz="2400" dirty="0">
                <a:latin typeface="Monaco" pitchFamily="2" charset="77"/>
              </a:rPr>
              <a:t>&gt; git </a:t>
            </a:r>
            <a:r>
              <a:rPr lang="en-US" sz="2400" b="1" dirty="0">
                <a:latin typeface="Monaco" pitchFamily="2" charset="77"/>
              </a:rPr>
              <a:t>remote add </a:t>
            </a:r>
            <a:r>
              <a:rPr lang="en-US" sz="2400" dirty="0">
                <a:latin typeface="Monaco" pitchFamily="2" charset="77"/>
              </a:rPr>
              <a:t>&amp; </a:t>
            </a:r>
            <a:r>
              <a:rPr lang="en-US" sz="2400" b="1" dirty="0">
                <a:latin typeface="Monaco" pitchFamily="2" charset="77"/>
              </a:rPr>
              <a:t>push</a:t>
            </a:r>
            <a:endParaRPr lang="en-US" b="1" dirty="0">
              <a:latin typeface="Monaco" pitchFamily="2" charset="77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8E8F00-3644-9747-B906-1934C09DD1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9644" y="81129"/>
            <a:ext cx="1174312" cy="490372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73793764-0696-274F-8889-05AB16B9EA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357641"/>
            <a:ext cx="5294613" cy="476852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>
                <a:latin typeface="Monaco" pitchFamily="2" charset="77"/>
              </a:rPr>
              <a:t>git remote add</a:t>
            </a:r>
            <a:r>
              <a:rPr lang="en-US" sz="2800" dirty="0">
                <a:latin typeface="Monaco" pitchFamily="2" charset="77"/>
              </a:rPr>
              <a:t>: </a:t>
            </a:r>
          </a:p>
          <a:p>
            <a:r>
              <a:rPr lang="en-US" sz="2400" dirty="0"/>
              <a:t>Add a remote repository by its </a:t>
            </a:r>
            <a:r>
              <a:rPr lang="en-US" sz="2400" dirty="0" err="1"/>
              <a:t>url</a:t>
            </a:r>
            <a:r>
              <a:rPr lang="en-US" sz="2400" dirty="0"/>
              <a:t> so you can down/up-load from it.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3BA93C8-ECD5-6147-943D-DEF0C26F20F0}"/>
              </a:ext>
            </a:extLst>
          </p:cNvPr>
          <p:cNvSpPr txBox="1"/>
          <p:nvPr/>
        </p:nvSpPr>
        <p:spPr>
          <a:xfrm>
            <a:off x="5656520" y="1357642"/>
            <a:ext cx="6535479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Monaco" pitchFamily="2" charset="77"/>
                <a:ea typeface="Helvetica Neue" panose="02000503000000020004" pitchFamily="2" charset="0"/>
                <a:cs typeface="Helvetica Neue" panose="02000503000000020004" pitchFamily="2" charset="0"/>
              </a:rPr>
              <a:t>git push: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Upload a commit(s) and modifications to a remote repository.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BD3F2B0-B504-A14E-97AE-F92A15B58B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59644" y="654710"/>
            <a:ext cx="1266339" cy="479355"/>
          </a:xfrm>
          <a:prstGeom prst="rect">
            <a:avLst/>
          </a:prstGeom>
          <a:ln>
            <a:noFill/>
          </a:ln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3193CBBE-8B97-C445-857F-80359CDDCA5E}"/>
              </a:ext>
            </a:extLst>
          </p:cNvPr>
          <p:cNvGrpSpPr/>
          <p:nvPr/>
        </p:nvGrpSpPr>
        <p:grpSpPr>
          <a:xfrm>
            <a:off x="347348" y="3032049"/>
            <a:ext cx="4918128" cy="1675428"/>
            <a:chOff x="347348" y="3032049"/>
            <a:chExt cx="4918128" cy="1675428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B2D1638A-A4CC-FD40-BB2D-5844F7B44F0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47348" y="3285077"/>
              <a:ext cx="1422400" cy="1422400"/>
            </a:xfrm>
            <a:prstGeom prst="rect">
              <a:avLst/>
            </a:prstGeom>
          </p:spPr>
        </p:pic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630D2145-1E13-784F-8B80-BFB53F3B4C8E}"/>
                </a:ext>
              </a:extLst>
            </p:cNvPr>
            <p:cNvCxnSpPr/>
            <p:nvPr/>
          </p:nvCxnSpPr>
          <p:spPr>
            <a:xfrm flipV="1">
              <a:off x="1885301" y="3675874"/>
              <a:ext cx="764771" cy="176239"/>
            </a:xfrm>
            <a:prstGeom prst="line">
              <a:avLst/>
            </a:prstGeom>
            <a:ln w="76200">
              <a:solidFill>
                <a:srgbClr val="F1502F"/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0333592E-BC6D-3B42-A39F-B495CDA2581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18219" y="3032049"/>
              <a:ext cx="2547257" cy="964228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9AB3366F-8D24-BE4E-A264-D4B91C5C7FC4}"/>
              </a:ext>
            </a:extLst>
          </p:cNvPr>
          <p:cNvGrpSpPr/>
          <p:nvPr/>
        </p:nvGrpSpPr>
        <p:grpSpPr>
          <a:xfrm>
            <a:off x="6479807" y="3246251"/>
            <a:ext cx="4876413" cy="1940143"/>
            <a:chOff x="6479807" y="3246251"/>
            <a:chExt cx="4876413" cy="1940143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D5C62CA-FBCD-1546-AF39-340536B6B57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479807" y="3763994"/>
              <a:ext cx="1422400" cy="1422400"/>
            </a:xfrm>
            <a:prstGeom prst="rect">
              <a:avLst/>
            </a:prstGeom>
          </p:spPr>
        </p:pic>
        <p:sp>
          <p:nvSpPr>
            <p:cNvPr id="17" name="Right Arrow 16">
              <a:extLst>
                <a:ext uri="{FF2B5EF4-FFF2-40B4-BE49-F238E27FC236}">
                  <a16:creationId xmlns:a16="http://schemas.microsoft.com/office/drawing/2014/main" id="{D73F58BE-AE63-1848-A23E-BE46F069FBA9}"/>
                </a:ext>
              </a:extLst>
            </p:cNvPr>
            <p:cNvSpPr/>
            <p:nvPr/>
          </p:nvSpPr>
          <p:spPr>
            <a:xfrm rot="20898192">
              <a:off x="8158985" y="3813444"/>
              <a:ext cx="572312" cy="824807"/>
            </a:xfrm>
            <a:prstGeom prst="rightArrow">
              <a:avLst/>
            </a:prstGeom>
            <a:solidFill>
              <a:srgbClr val="F1502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CE6A35F7-9084-7648-9FC1-7E00842CC58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808963" y="3246251"/>
              <a:ext cx="2547257" cy="964228"/>
            </a:xfrm>
            <a:prstGeom prst="rect">
              <a:avLst/>
            </a:prstGeom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385781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uiExpand="1" build="p"/>
      <p:bldP spid="1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E8BAB-76CE-C24C-8478-9FBB0C828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en-US" dirty="0"/>
              <a:t>Why is git important for scientists?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74BCD9-B8B8-7D40-931F-49CE360005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0026" y="3306228"/>
            <a:ext cx="4903049" cy="827781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2400" dirty="0"/>
              <a:t>Record parameters and changes in lab notebook (paper/digital)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40A7768-C473-F447-9860-B132EE0D6F4E}"/>
              </a:ext>
            </a:extLst>
          </p:cNvPr>
          <p:cNvSpPr/>
          <p:nvPr/>
        </p:nvSpPr>
        <p:spPr>
          <a:xfrm>
            <a:off x="724325" y="5391285"/>
            <a:ext cx="1074335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Version control of code  =  lab notebook of experiment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8604756-49C9-414D-A6DA-DE9B9480A0E3}"/>
              </a:ext>
            </a:extLst>
          </p:cNvPr>
          <p:cNvGrpSpPr/>
          <p:nvPr/>
        </p:nvGrpSpPr>
        <p:grpSpPr>
          <a:xfrm>
            <a:off x="7023100" y="1143000"/>
            <a:ext cx="3937000" cy="1908974"/>
            <a:chOff x="600176" y="1491779"/>
            <a:chExt cx="3937000" cy="1908974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F5F2811E-0553-394F-B8C1-08B05D35242A}"/>
                </a:ext>
              </a:extLst>
            </p:cNvPr>
            <p:cNvSpPr/>
            <p:nvPr/>
          </p:nvSpPr>
          <p:spPr>
            <a:xfrm>
              <a:off x="600176" y="1491779"/>
              <a:ext cx="3937000" cy="603504"/>
            </a:xfrm>
            <a:prstGeom prst="roundRect">
              <a:avLst/>
            </a:prstGeom>
            <a:noFill/>
            <a:ln w="12700"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Data processing &amp; analysis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BC4CAB4-FCC0-D148-8711-A92EA51AE4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99257" y="1991102"/>
              <a:ext cx="2697480" cy="1409651"/>
            </a:xfrm>
            <a:prstGeom prst="rect">
              <a:avLst/>
            </a:prstGeom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DBDE380-C4D1-0A4C-9916-ACE676CDB547}"/>
              </a:ext>
            </a:extLst>
          </p:cNvPr>
          <p:cNvGrpSpPr/>
          <p:nvPr/>
        </p:nvGrpSpPr>
        <p:grpSpPr>
          <a:xfrm>
            <a:off x="1436124" y="1143000"/>
            <a:ext cx="4211813" cy="2009348"/>
            <a:chOff x="1487854" y="1504575"/>
            <a:chExt cx="4211813" cy="2009348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8E022C07-7B2E-BA46-9CDC-F2EAA7E78CB5}"/>
                </a:ext>
              </a:extLst>
            </p:cNvPr>
            <p:cNvSpPr/>
            <p:nvPr/>
          </p:nvSpPr>
          <p:spPr>
            <a:xfrm>
              <a:off x="1487854" y="1504575"/>
              <a:ext cx="4211813" cy="601579"/>
            </a:xfrm>
            <a:prstGeom prst="roundRect">
              <a:avLst/>
            </a:prstGeom>
            <a:noFill/>
            <a:ln w="12700"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Data collection &amp; experiment</a:t>
              </a:r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EAFED265-288C-4243-9FF6-F612AB4ADD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13462" y="2107944"/>
              <a:ext cx="1405979" cy="1405979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A38BD1BE-9D94-B443-AB71-025D6ABD19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63281" y="2106154"/>
              <a:ext cx="1405980" cy="1405980"/>
            </a:xfrm>
            <a:prstGeom prst="rect">
              <a:avLst/>
            </a:prstGeom>
          </p:spPr>
        </p:pic>
      </p:grp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DE95FE9A-8C3D-3143-A790-7641385E41DA}"/>
              </a:ext>
            </a:extLst>
          </p:cNvPr>
          <p:cNvSpPr txBox="1">
            <a:spLocks/>
          </p:cNvSpPr>
          <p:nvPr/>
        </p:nvSpPr>
        <p:spPr>
          <a:xfrm>
            <a:off x="7540835" y="3226674"/>
            <a:ext cx="2901529" cy="95410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4400" dirty="0"/>
              <a:t>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355019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2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55FA3-E0B8-044F-AC53-E64B07555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7. Putting codes on Gitlab</a:t>
            </a:r>
            <a:br>
              <a:rPr lang="en-US" dirty="0"/>
            </a:br>
            <a:r>
              <a:rPr lang="en-US" sz="2400" dirty="0">
                <a:latin typeface="Monaco" pitchFamily="2" charset="77"/>
              </a:rPr>
              <a:t>&gt; git </a:t>
            </a:r>
            <a:r>
              <a:rPr lang="en-US" sz="2400" b="1" dirty="0">
                <a:latin typeface="Monaco" pitchFamily="2" charset="77"/>
              </a:rPr>
              <a:t>remote add </a:t>
            </a:r>
            <a:r>
              <a:rPr lang="en-US" sz="2400" dirty="0">
                <a:latin typeface="Monaco" pitchFamily="2" charset="77"/>
              </a:rPr>
              <a:t>&amp; </a:t>
            </a:r>
            <a:r>
              <a:rPr lang="en-US" sz="2400" b="1" dirty="0">
                <a:latin typeface="Monaco" pitchFamily="2" charset="77"/>
              </a:rPr>
              <a:t>push</a:t>
            </a:r>
            <a:endParaRPr lang="en-US" b="1" dirty="0">
              <a:latin typeface="Monaco" pitchFamily="2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A68DB6-D9E3-2D43-AE82-C40336E4EC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5"/>
            <a:ext cx="11814383" cy="4877778"/>
          </a:xfrm>
        </p:spPr>
        <p:txBody>
          <a:bodyPr>
            <a:normAutofit/>
          </a:bodyPr>
          <a:lstStyle/>
          <a:p>
            <a:pPr marL="9525" lvl="2" indent="0">
              <a:buNone/>
            </a:pPr>
            <a:r>
              <a:rPr lang="en-US" sz="3200" dirty="0"/>
              <a:t>7.1 – Push an existing repository from your local computer</a:t>
            </a:r>
          </a:p>
          <a:p>
            <a:pPr marL="9525" lvl="2" indent="0">
              <a:buNone/>
            </a:pPr>
            <a:endParaRPr lang="en-US" sz="1600" dirty="0"/>
          </a:p>
          <a:p>
            <a:r>
              <a:rPr lang="en-US" sz="2400" dirty="0"/>
              <a:t>Go to </a:t>
            </a:r>
            <a:r>
              <a:rPr lang="en-US" sz="2400" dirty="0" err="1"/>
              <a:t>workdir</a:t>
            </a:r>
            <a:r>
              <a:rPr lang="en-US" sz="2400" dirty="0"/>
              <a:t> &amp; add a remote repository that you want to push your data to</a:t>
            </a:r>
            <a:br>
              <a:rPr lang="en-US" sz="2400" dirty="0"/>
            </a:br>
            <a:endParaRPr lang="en-US" sz="2400" dirty="0"/>
          </a:p>
          <a:p>
            <a:endParaRPr lang="en-US" sz="2400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sz="2400" dirty="0"/>
              <a:t>Push your local repository to your GitLab</a:t>
            </a:r>
            <a:br>
              <a:rPr lang="en-US" sz="2400" dirty="0"/>
            </a:br>
            <a:endParaRPr lang="en-US" sz="2400" dirty="0"/>
          </a:p>
          <a:p>
            <a:endParaRPr lang="en-US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4E89D5BD-2D50-104B-BAF9-C6F423BB584F}"/>
              </a:ext>
            </a:extLst>
          </p:cNvPr>
          <p:cNvSpPr/>
          <p:nvPr/>
        </p:nvSpPr>
        <p:spPr>
          <a:xfrm>
            <a:off x="529320" y="2590574"/>
            <a:ext cx="5988438" cy="1052623"/>
          </a:xfrm>
          <a:prstGeom prst="roundRect">
            <a:avLst>
              <a:gd name="adj" fmla="val 8848"/>
            </a:avLst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cd ~/</a:t>
            </a:r>
            <a:r>
              <a:rPr lang="en-US" sz="20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workdir</a:t>
            </a:r>
            <a:endParaRPr lang="en-US" sz="2000" dirty="0">
              <a:solidFill>
                <a:schemeClr val="bg1">
                  <a:lumMod val="85000"/>
                </a:schemeClr>
              </a:solidFill>
              <a:latin typeface="Monaco" pitchFamily="2" charset="77"/>
            </a:endParaRPr>
          </a:p>
          <a:p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remote add origin &lt;copied URL&gt;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AD003CE0-85BE-6F45-B7A6-7E4551C8DF6E}"/>
              </a:ext>
            </a:extLst>
          </p:cNvPr>
          <p:cNvSpPr/>
          <p:nvPr/>
        </p:nvSpPr>
        <p:spPr>
          <a:xfrm>
            <a:off x="529320" y="5057461"/>
            <a:ext cx="5988438" cy="586564"/>
          </a:xfrm>
          <a:prstGeom prst="roundRect">
            <a:avLst>
              <a:gd name="adj" fmla="val 8848"/>
            </a:avLst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push –u origin master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6F0464F-3AB9-0F41-99B1-018DAC1CCB49}"/>
              </a:ext>
            </a:extLst>
          </p:cNvPr>
          <p:cNvSpPr/>
          <p:nvPr/>
        </p:nvSpPr>
        <p:spPr>
          <a:xfrm>
            <a:off x="1" y="6336896"/>
            <a:ext cx="12192000" cy="521104"/>
          </a:xfrm>
          <a:prstGeom prst="rect">
            <a:avLst/>
          </a:prstGeom>
          <a:solidFill>
            <a:srgbClr val="F1502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Your code is now available on GitHub!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9791374-91BC-1540-8399-80EC95FB87C5}"/>
              </a:ext>
            </a:extLst>
          </p:cNvPr>
          <p:cNvGrpSpPr/>
          <p:nvPr/>
        </p:nvGrpSpPr>
        <p:grpSpPr>
          <a:xfrm>
            <a:off x="4304700" y="3537633"/>
            <a:ext cx="4471262" cy="887927"/>
            <a:chOff x="4769713" y="4539409"/>
            <a:chExt cx="4471262" cy="887927"/>
          </a:xfrm>
        </p:grpSpPr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F5329EE7-AB07-414D-B23D-EBB3AA44F742}"/>
                </a:ext>
              </a:extLst>
            </p:cNvPr>
            <p:cNvSpPr/>
            <p:nvPr/>
          </p:nvSpPr>
          <p:spPr>
            <a:xfrm>
              <a:off x="4769713" y="4894419"/>
              <a:ext cx="4471262" cy="532917"/>
            </a:xfrm>
            <a:prstGeom prst="roundRect">
              <a:avLst/>
            </a:prstGeom>
            <a:ln w="12700"/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u="sng" dirty="0">
                  <a:solidFill>
                    <a:srgbClr val="0000FF"/>
                  </a:solidFill>
                </a:rPr>
                <a:t>https://</a:t>
              </a:r>
              <a:r>
                <a:rPr lang="en-US" u="sng" dirty="0" err="1">
                  <a:solidFill>
                    <a:srgbClr val="0000FF"/>
                  </a:solidFill>
                </a:rPr>
                <a:t>gitlab.com</a:t>
              </a:r>
              <a:r>
                <a:rPr lang="en-US" u="sng" dirty="0">
                  <a:solidFill>
                    <a:srgbClr val="0000FF"/>
                  </a:solidFill>
                </a:rPr>
                <a:t>/&lt;username&gt;/</a:t>
              </a:r>
              <a:r>
                <a:rPr lang="en-US" u="sng" dirty="0" err="1">
                  <a:solidFill>
                    <a:srgbClr val="0000FF"/>
                  </a:solidFill>
                </a:rPr>
                <a:t>workdir.git</a:t>
              </a:r>
              <a:endParaRPr lang="en-US" u="sng" dirty="0">
                <a:solidFill>
                  <a:srgbClr val="0000FF"/>
                </a:solidFill>
              </a:endParaRP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AC07128E-2523-D94D-B4BA-5C899431467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225699" y="4539409"/>
              <a:ext cx="168337" cy="343395"/>
            </a:xfrm>
            <a:prstGeom prst="straightConnector1">
              <a:avLst/>
            </a:prstGeom>
            <a:ln w="38100">
              <a:solidFill>
                <a:srgbClr val="F1502F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ECF18055-6D05-DE4E-853A-B7EDD8D620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9644" y="81129"/>
            <a:ext cx="1174312" cy="49037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4D5E3D2-537C-5543-8F8C-7F5F131677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59644" y="654710"/>
            <a:ext cx="1266339" cy="479355"/>
          </a:xfrm>
          <a:prstGeom prst="rect">
            <a:avLst/>
          </a:prstGeom>
          <a:ln>
            <a:noFill/>
          </a:ln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38A4A591-E4F8-DE45-BDDF-35035041D1A3}"/>
              </a:ext>
            </a:extLst>
          </p:cNvPr>
          <p:cNvGrpSpPr/>
          <p:nvPr/>
        </p:nvGrpSpPr>
        <p:grpSpPr>
          <a:xfrm>
            <a:off x="7966661" y="2665738"/>
            <a:ext cx="2591385" cy="920047"/>
            <a:chOff x="7966661" y="2665738"/>
            <a:chExt cx="2591385" cy="920047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FAF18A94-92E7-BB48-A283-5AFD8E32C9D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966661" y="2806410"/>
              <a:ext cx="779375" cy="779375"/>
            </a:xfrm>
            <a:prstGeom prst="rect">
              <a:avLst/>
            </a:prstGeom>
          </p:spPr>
        </p:pic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64E9A00-1E1D-E143-B7CB-1DBBA4B85856}"/>
                </a:ext>
              </a:extLst>
            </p:cNvPr>
            <p:cNvCxnSpPr/>
            <p:nvPr/>
          </p:nvCxnSpPr>
          <p:spPr>
            <a:xfrm flipV="1">
              <a:off x="8809351" y="3020539"/>
              <a:ext cx="419041" cy="96567"/>
            </a:xfrm>
            <a:prstGeom prst="line">
              <a:avLst/>
            </a:prstGeom>
            <a:ln w="76200">
              <a:solidFill>
                <a:srgbClr val="F1502F"/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87DAA531-73BD-AB48-AB91-D9FAF78A044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291707" y="2665738"/>
              <a:ext cx="1266339" cy="479355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08CA74C-EBD2-C44C-91A4-36723EBB1987}"/>
              </a:ext>
            </a:extLst>
          </p:cNvPr>
          <p:cNvGrpSpPr/>
          <p:nvPr/>
        </p:nvGrpSpPr>
        <p:grpSpPr>
          <a:xfrm>
            <a:off x="8018745" y="4737906"/>
            <a:ext cx="2291584" cy="1611138"/>
            <a:chOff x="8018745" y="4737906"/>
            <a:chExt cx="2291584" cy="1611138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F41C64CA-3FCC-9340-92E8-9A84FF88A42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018745" y="5519837"/>
              <a:ext cx="829208" cy="829207"/>
            </a:xfrm>
            <a:prstGeom prst="rect">
              <a:avLst/>
            </a:prstGeom>
          </p:spPr>
        </p:pic>
        <p:sp>
          <p:nvSpPr>
            <p:cNvPr id="13" name="Right Arrow 12">
              <a:extLst>
                <a:ext uri="{FF2B5EF4-FFF2-40B4-BE49-F238E27FC236}">
                  <a16:creationId xmlns:a16="http://schemas.microsoft.com/office/drawing/2014/main" id="{BB8A294B-CB92-C644-887A-0A80C412D7F9}"/>
                </a:ext>
              </a:extLst>
            </p:cNvPr>
            <p:cNvSpPr>
              <a:spLocks noChangeAspect="1"/>
            </p:cNvSpPr>
            <p:nvPr/>
          </p:nvSpPr>
          <p:spPr>
            <a:xfrm rot="18147282">
              <a:off x="8681134" y="5112314"/>
              <a:ext cx="333637" cy="480832"/>
            </a:xfrm>
            <a:prstGeom prst="rightArrow">
              <a:avLst/>
            </a:prstGeom>
            <a:solidFill>
              <a:srgbClr val="F1502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8786E5A5-0873-954E-9D21-4567357F5A0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043990" y="4737906"/>
              <a:ext cx="1266339" cy="479355"/>
            </a:xfrm>
            <a:prstGeom prst="rect">
              <a:avLst/>
            </a:prstGeom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288430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1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79006-E274-0447-98B1-4C148900B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8. Getting a repository from GitLab</a:t>
            </a:r>
            <a:br>
              <a:rPr lang="en-US" dirty="0"/>
            </a:br>
            <a:r>
              <a:rPr lang="en-US" sz="2400" dirty="0">
                <a:latin typeface="Monaco" pitchFamily="2" charset="77"/>
              </a:rPr>
              <a:t>git clone &amp; fork</a:t>
            </a:r>
            <a:endParaRPr lang="en-US" dirty="0">
              <a:latin typeface="Monaco" pitchFamily="2" charset="77"/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88EE350-8668-2B40-8573-9FC85617D3F8}"/>
              </a:ext>
            </a:extLst>
          </p:cNvPr>
          <p:cNvGrpSpPr/>
          <p:nvPr/>
        </p:nvGrpSpPr>
        <p:grpSpPr>
          <a:xfrm>
            <a:off x="5753098" y="1520525"/>
            <a:ext cx="6087046" cy="3108543"/>
            <a:chOff x="5943600" y="1368125"/>
            <a:chExt cx="6087046" cy="3108543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BCFF5A2-91DA-2640-8156-2161BE17DD9E}"/>
                </a:ext>
              </a:extLst>
            </p:cNvPr>
            <p:cNvSpPr txBox="1"/>
            <p:nvPr/>
          </p:nvSpPr>
          <p:spPr>
            <a:xfrm>
              <a:off x="5943600" y="1368125"/>
              <a:ext cx="6087046" cy="31085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sz="3200" b="1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Fork</a:t>
              </a:r>
            </a:p>
            <a:p>
              <a:pPr algn="ctr">
                <a:spcAft>
                  <a:spcPts val="600"/>
                </a:spcAft>
              </a:pPr>
              <a:endParaRPr lang="en-US" sz="32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pPr algn="ctr">
                <a:spcAft>
                  <a:spcPts val="600"/>
                </a:spcAft>
              </a:pPr>
              <a:endParaRPr lang="en-US" sz="32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pPr algn="ctr">
                <a:spcAft>
                  <a:spcPts val="600"/>
                </a:spcAft>
              </a:pPr>
              <a:endParaRPr lang="en-US" sz="32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pPr lvl="1" algn="ctr"/>
              <a:endPara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pPr marL="9525" lvl="1" algn="ctr"/>
              <a:r>
                <a:rPr lang="en-US" sz="24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Copy a GitHub repository into your GitHub </a:t>
              </a:r>
            </a:p>
          </p:txBody>
        </p:sp>
        <p:pic>
          <p:nvPicPr>
            <p:cNvPr id="33" name="Graphic 32">
              <a:extLst>
                <a:ext uri="{FF2B5EF4-FFF2-40B4-BE49-F238E27FC236}">
                  <a16:creationId xmlns:a16="http://schemas.microsoft.com/office/drawing/2014/main" id="{75110CCE-B3A6-274E-82FA-954063BD170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425063" y="2370620"/>
              <a:ext cx="1306755" cy="1306755"/>
            </a:xfrm>
            <a:prstGeom prst="rect">
              <a:avLst/>
            </a:prstGeom>
          </p:spPr>
        </p:pic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66EFC825-0FF3-FE43-84BD-EC22DE57BD20}"/>
              </a:ext>
            </a:extLst>
          </p:cNvPr>
          <p:cNvGrpSpPr/>
          <p:nvPr/>
        </p:nvGrpSpPr>
        <p:grpSpPr>
          <a:xfrm>
            <a:off x="8955" y="1520525"/>
            <a:ext cx="5945172" cy="3247043"/>
            <a:chOff x="3591621" y="1411564"/>
            <a:chExt cx="5945172" cy="3247043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9E7E505-035A-D047-9831-725B5DDB149F}"/>
                </a:ext>
              </a:extLst>
            </p:cNvPr>
            <p:cNvSpPr txBox="1"/>
            <p:nvPr/>
          </p:nvSpPr>
          <p:spPr>
            <a:xfrm>
              <a:off x="3591621" y="1411564"/>
              <a:ext cx="5945172" cy="32470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sz="3200" b="1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Clone</a:t>
              </a:r>
            </a:p>
            <a:p>
              <a:pPr algn="ctr">
                <a:spcAft>
                  <a:spcPts val="600"/>
                </a:spcAft>
              </a:pPr>
              <a:endParaRPr lang="en-US" sz="32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pPr algn="ctr">
                <a:spcAft>
                  <a:spcPts val="600"/>
                </a:spcAft>
              </a:pPr>
              <a:endParaRPr lang="en-US" sz="32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pPr algn="ctr">
                <a:spcAft>
                  <a:spcPts val="600"/>
                </a:spcAft>
              </a:pPr>
              <a:endParaRPr lang="en-US" sz="32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pPr algn="ctr">
                <a:spcAft>
                  <a:spcPts val="600"/>
                </a:spcAft>
              </a:pPr>
              <a:endPara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pPr algn="ctr">
                <a:spcAft>
                  <a:spcPts val="600"/>
                </a:spcAft>
              </a:pPr>
              <a:r>
                <a:rPr lang="en-US" sz="24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Copy an entire repository</a:t>
              </a:r>
            </a:p>
          </p:txBody>
        </p:sp>
        <p:pic>
          <p:nvPicPr>
            <p:cNvPr id="34" name="Graphic 33">
              <a:extLst>
                <a:ext uri="{FF2B5EF4-FFF2-40B4-BE49-F238E27FC236}">
                  <a16:creationId xmlns:a16="http://schemas.microsoft.com/office/drawing/2014/main" id="{A77514F4-C05F-0847-B398-D45F14C219E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677898" y="2220463"/>
              <a:ext cx="1710605" cy="1710605"/>
            </a:xfrm>
            <a:prstGeom prst="rect">
              <a:avLst/>
            </a:prstGeom>
          </p:spPr>
        </p:pic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93AB643D-16B4-9F44-A081-27583AE827C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59644" y="81129"/>
            <a:ext cx="1174312" cy="490372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5F904A15-1785-5741-90F9-E018E14410C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859644" y="654710"/>
            <a:ext cx="1266339" cy="479355"/>
          </a:xfrm>
          <a:prstGeom prst="rect">
            <a:avLst/>
          </a:prstGeom>
          <a:ln>
            <a:noFill/>
          </a:ln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CC6C187E-3249-5042-9FFE-16EB6921B3B9}"/>
              </a:ext>
            </a:extLst>
          </p:cNvPr>
          <p:cNvGrpSpPr/>
          <p:nvPr/>
        </p:nvGrpSpPr>
        <p:grpSpPr>
          <a:xfrm>
            <a:off x="538347" y="5155837"/>
            <a:ext cx="4690872" cy="1375838"/>
            <a:chOff x="538347" y="5155837"/>
            <a:chExt cx="4690872" cy="1375838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D5820BA5-3A5A-BD4F-BDFC-23B286881554}"/>
                </a:ext>
              </a:extLst>
            </p:cNvPr>
            <p:cNvGrpSpPr/>
            <p:nvPr/>
          </p:nvGrpSpPr>
          <p:grpSpPr>
            <a:xfrm>
              <a:off x="538347" y="5155837"/>
              <a:ext cx="4690872" cy="1375838"/>
              <a:chOff x="656067" y="4991508"/>
              <a:chExt cx="4690872" cy="1375838"/>
            </a:xfrm>
          </p:grpSpPr>
          <p:sp>
            <p:nvSpPr>
              <p:cNvPr id="21" name="Right Arrow 20">
                <a:extLst>
                  <a:ext uri="{FF2B5EF4-FFF2-40B4-BE49-F238E27FC236}">
                    <a16:creationId xmlns:a16="http://schemas.microsoft.com/office/drawing/2014/main" id="{39DDAF14-2DA7-0248-8438-9C69C4C2A30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254402" y="5704497"/>
                <a:ext cx="302619" cy="436128"/>
              </a:xfrm>
              <a:prstGeom prst="rightArrow">
                <a:avLst/>
              </a:prstGeom>
              <a:solidFill>
                <a:srgbClr val="F1502F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CF7E4A2C-D32E-0A46-8AF1-FF65D4DBB536}"/>
                  </a:ext>
                </a:extLst>
              </p:cNvPr>
              <p:cNvSpPr/>
              <p:nvPr/>
            </p:nvSpPr>
            <p:spPr>
              <a:xfrm>
                <a:off x="656067" y="4991508"/>
                <a:ext cx="4690872" cy="1375838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Usually we clone from </a:t>
                </a:r>
                <a:r>
                  <a:rPr lang="en-US" b="1" dirty="0">
                    <a:solidFill>
                      <a:schemeClr val="tx1"/>
                    </a:solidFill>
                  </a:rPr>
                  <a:t>GitHub</a:t>
                </a:r>
                <a:r>
                  <a:rPr lang="en-US" dirty="0">
                    <a:solidFill>
                      <a:schemeClr val="tx1"/>
                    </a:solidFill>
                  </a:rPr>
                  <a:t> to our </a:t>
                </a:r>
                <a:r>
                  <a:rPr lang="en-US" b="1" dirty="0">
                    <a:solidFill>
                      <a:schemeClr val="tx1"/>
                    </a:solidFill>
                  </a:rPr>
                  <a:t>computer</a:t>
                </a:r>
              </a:p>
            </p:txBody>
          </p:sp>
        </p:grp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E9129F22-2DE0-2042-B21F-E90BB870C2A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708822" y="5762641"/>
              <a:ext cx="682417" cy="682417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E90A7A62-C3B7-E14E-AFB9-750398EB38F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432495" y="5868826"/>
              <a:ext cx="1266339" cy="479355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87479491-4034-4D48-BB27-CFC410E313FB}"/>
              </a:ext>
            </a:extLst>
          </p:cNvPr>
          <p:cNvGrpSpPr/>
          <p:nvPr/>
        </p:nvGrpSpPr>
        <p:grpSpPr>
          <a:xfrm>
            <a:off x="6392563" y="5156449"/>
            <a:ext cx="4685952" cy="1375838"/>
            <a:chOff x="6392563" y="5156449"/>
            <a:chExt cx="4685952" cy="137583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EC635CB3-25A4-8E4C-9558-E86194716A2F}"/>
                </a:ext>
              </a:extLst>
            </p:cNvPr>
            <p:cNvGrpSpPr/>
            <p:nvPr/>
          </p:nvGrpSpPr>
          <p:grpSpPr>
            <a:xfrm>
              <a:off x="8569706" y="5671211"/>
              <a:ext cx="2341148" cy="752115"/>
              <a:chOff x="8399997" y="4793893"/>
              <a:chExt cx="2341148" cy="752115"/>
            </a:xfrm>
          </p:grpSpPr>
          <p:sp>
            <p:nvSpPr>
              <p:cNvPr id="25" name="Right Arrow 24">
                <a:extLst>
                  <a:ext uri="{FF2B5EF4-FFF2-40B4-BE49-F238E27FC236}">
                    <a16:creationId xmlns:a16="http://schemas.microsoft.com/office/drawing/2014/main" id="{F9BA1AD1-E8C4-1B48-ADFF-9855D9E37F5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399997" y="4991508"/>
                <a:ext cx="302619" cy="436128"/>
              </a:xfrm>
              <a:prstGeom prst="rightArrow">
                <a:avLst/>
              </a:prstGeom>
              <a:solidFill>
                <a:srgbClr val="F1502F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349E6326-6EA1-164D-9405-5A72262226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</a:blip>
              <a:stretch>
                <a:fillRect/>
              </a:stretch>
            </p:blipFill>
            <p:spPr>
              <a:xfrm>
                <a:off x="8712059" y="4793893"/>
                <a:ext cx="2029086" cy="752115"/>
              </a:xfrm>
              <a:prstGeom prst="rect">
                <a:avLst/>
              </a:prstGeom>
            </p:spPr>
          </p:pic>
        </p:grpSp>
        <p:sp>
          <p:nvSpPr>
            <p:cNvPr id="28" name="Rounded Rectangle 27">
              <a:extLst>
                <a:ext uri="{FF2B5EF4-FFF2-40B4-BE49-F238E27FC236}">
                  <a16:creationId xmlns:a16="http://schemas.microsoft.com/office/drawing/2014/main" id="{7F3C1D97-526B-434B-A949-B4A925BF99D8}"/>
                </a:ext>
              </a:extLst>
            </p:cNvPr>
            <p:cNvSpPr/>
            <p:nvPr/>
          </p:nvSpPr>
          <p:spPr>
            <a:xfrm>
              <a:off x="6392563" y="5156449"/>
              <a:ext cx="4685952" cy="1375838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Its essentially cloning from </a:t>
              </a:r>
              <a:r>
                <a:rPr lang="en-US" b="1" dirty="0">
                  <a:solidFill>
                    <a:schemeClr val="tx1"/>
                  </a:solidFill>
                </a:rPr>
                <a:t>GitHub</a:t>
              </a:r>
              <a:r>
                <a:rPr lang="en-US" dirty="0">
                  <a:solidFill>
                    <a:schemeClr val="tx1"/>
                  </a:solidFill>
                </a:rPr>
                <a:t> to </a:t>
              </a:r>
              <a:r>
                <a:rPr lang="en-US" b="1" dirty="0">
                  <a:solidFill>
                    <a:schemeClr val="tx1"/>
                  </a:solidFill>
                </a:rPr>
                <a:t>GitHub</a:t>
              </a:r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658642D9-D259-904C-9F6C-832A1716005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085254" y="5864171"/>
              <a:ext cx="1266339" cy="479355"/>
            </a:xfrm>
            <a:prstGeom prst="rect">
              <a:avLst/>
            </a:prstGeom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290785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79006-E274-0447-98B1-4C148900B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8. Getting a repository from GitHub</a:t>
            </a:r>
            <a:br>
              <a:rPr lang="en-US" dirty="0"/>
            </a:br>
            <a:r>
              <a:rPr lang="en-US" sz="2400" dirty="0">
                <a:latin typeface="Monaco" pitchFamily="2" charset="77"/>
              </a:rPr>
              <a:t>Practice fork &amp; clone</a:t>
            </a:r>
            <a:endParaRPr lang="en-US" dirty="0">
              <a:latin typeface="Monaco" pitchFamily="2" charset="77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C0BCD27-B30A-AC4B-AF3B-137AD0B3DA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471" y="1248384"/>
            <a:ext cx="11921708" cy="48602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 8.1 – Lets Fork the repository with this presentation</a:t>
            </a:r>
          </a:p>
          <a:p>
            <a:endParaRPr lang="en-US" sz="2400" dirty="0"/>
          </a:p>
          <a:p>
            <a:r>
              <a:rPr lang="en-US" sz="2400" dirty="0"/>
              <a:t>Go to </a:t>
            </a:r>
            <a:r>
              <a:rPr lang="en-US" sz="2400" dirty="0">
                <a:hlinkClick r:id="rId3"/>
              </a:rPr>
              <a:t>https://gitlab.com/mxc108120/git_workshop</a:t>
            </a:r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Fork it by clicking </a:t>
            </a:r>
          </a:p>
          <a:p>
            <a:endParaRPr lang="en-US" sz="2400" dirty="0"/>
          </a:p>
          <a:p>
            <a:r>
              <a:rPr lang="en-US" sz="2400" dirty="0"/>
              <a:t>You’ll be redirected to a copy of the same repository in </a:t>
            </a:r>
            <a:r>
              <a:rPr lang="en-US" sz="2400" b="1" dirty="0"/>
              <a:t>YOUR</a:t>
            </a:r>
            <a:r>
              <a:rPr lang="en-US" sz="2400" dirty="0"/>
              <a:t> Gitlab account</a:t>
            </a:r>
          </a:p>
          <a:p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9525" lvl="1" indent="0">
              <a:buNone/>
            </a:pPr>
            <a:endParaRPr lang="en-US" sz="2400" dirty="0">
              <a:solidFill>
                <a:srgbClr val="C00000"/>
              </a:solidFill>
              <a:latin typeface="Monaco" pitchFamily="2" charset="77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FD9CB4A-F98F-E941-B77F-C0941C88F3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3059" y="3037413"/>
            <a:ext cx="1039915" cy="52795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B5A9A76-C9B2-4946-917D-C2AE00BF5B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59644" y="81129"/>
            <a:ext cx="1174312" cy="49037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4A1F983-B701-044B-8199-D8ABD370B9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59644" y="654710"/>
            <a:ext cx="1266339" cy="479355"/>
          </a:xfrm>
          <a:prstGeom prst="rect">
            <a:avLst/>
          </a:prstGeom>
          <a:ln>
            <a:noFill/>
          </a:ln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46AD1EEF-5D8D-F046-8FBC-131DA7F65740}"/>
              </a:ext>
            </a:extLst>
          </p:cNvPr>
          <p:cNvGrpSpPr/>
          <p:nvPr/>
        </p:nvGrpSpPr>
        <p:grpSpPr>
          <a:xfrm>
            <a:off x="4995363" y="3061713"/>
            <a:ext cx="3039713" cy="479355"/>
            <a:chOff x="8957466" y="1278442"/>
            <a:chExt cx="3039713" cy="479355"/>
          </a:xfrm>
        </p:grpSpPr>
        <p:sp>
          <p:nvSpPr>
            <p:cNvPr id="15" name="Right Arrow 14">
              <a:extLst>
                <a:ext uri="{FF2B5EF4-FFF2-40B4-BE49-F238E27FC236}">
                  <a16:creationId xmlns:a16="http://schemas.microsoft.com/office/drawing/2014/main" id="{AAFA2D08-3CB0-E642-97DC-B42F43D28C0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325290" y="1344247"/>
              <a:ext cx="241293" cy="347746"/>
            </a:xfrm>
            <a:prstGeom prst="rightArrow">
              <a:avLst/>
            </a:prstGeom>
            <a:solidFill>
              <a:srgbClr val="F1502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BA665732-C66B-BD46-84B7-BA77012EBDE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957466" y="1278442"/>
              <a:ext cx="1266339" cy="479355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97779BE3-2819-0D4D-AB29-F31AE6204DD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730840" y="1278442"/>
              <a:ext cx="1266339" cy="479355"/>
            </a:xfrm>
            <a:prstGeom prst="rect">
              <a:avLst/>
            </a:prstGeom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597963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79006-E274-0447-98B1-4C148900B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8. Getting a repository from GitHub</a:t>
            </a:r>
            <a:br>
              <a:rPr lang="en-US" dirty="0"/>
            </a:br>
            <a:r>
              <a:rPr lang="en-US" sz="2400" dirty="0">
                <a:latin typeface="Monaco" pitchFamily="2" charset="77"/>
              </a:rPr>
              <a:t>Practice fork &amp; clone</a:t>
            </a:r>
            <a:endParaRPr lang="en-US" dirty="0">
              <a:latin typeface="Monaco" pitchFamily="2" charset="77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C0BCD27-B30A-AC4B-AF3B-137AD0B3DA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471" y="1248384"/>
            <a:ext cx="11921708" cy="48602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8.2 – Now lets clone that to your computer</a:t>
            </a:r>
          </a:p>
          <a:p>
            <a:r>
              <a:rPr lang="en-US" sz="2400" dirty="0"/>
              <a:t>Go to </a:t>
            </a:r>
            <a:r>
              <a:rPr lang="en-US" sz="2400" dirty="0">
                <a:hlinkClick r:id="rId3"/>
              </a:rPr>
              <a:t>https://gitlab.com/</a:t>
            </a:r>
            <a:r>
              <a:rPr lang="en-US" sz="2400" b="1" dirty="0">
                <a:hlinkClick r:id="rId3"/>
              </a:rPr>
              <a:t>&lt;username&gt;</a:t>
            </a:r>
            <a:r>
              <a:rPr lang="en-US" sz="2400" dirty="0">
                <a:hlinkClick r:id="rId3"/>
              </a:rPr>
              <a:t>/git_workshop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Click                 	to copy the URL for cloning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Clone it using the following command line</a:t>
            </a:r>
          </a:p>
          <a:p>
            <a:pPr marL="0" indent="0">
              <a:buNone/>
            </a:pPr>
            <a:r>
              <a:rPr lang="en-US" sz="2800" dirty="0"/>
              <a:t>		</a:t>
            </a:r>
          </a:p>
          <a:p>
            <a:pPr marL="985838" lvl="1" indent="0">
              <a:buNone/>
            </a:pPr>
            <a:endParaRPr lang="en-US" sz="2400" dirty="0">
              <a:solidFill>
                <a:srgbClr val="C00000"/>
              </a:solidFill>
              <a:latin typeface="Monaco" pitchFamily="2" charset="77"/>
            </a:endParaRPr>
          </a:p>
          <a:p>
            <a:pPr marL="9525" lvl="1" indent="0">
              <a:buNone/>
            </a:pPr>
            <a:endParaRPr lang="en-US" sz="2400" dirty="0">
              <a:solidFill>
                <a:srgbClr val="C00000"/>
              </a:solidFill>
              <a:latin typeface="Monaco" pitchFamily="2" charset="77"/>
            </a:endParaRPr>
          </a:p>
          <a:p>
            <a:pPr marL="9525" lvl="1" indent="0">
              <a:buNone/>
            </a:pPr>
            <a:endParaRPr lang="en-US" sz="2400" dirty="0">
              <a:solidFill>
                <a:srgbClr val="C00000"/>
              </a:solidFill>
              <a:latin typeface="Monaco" pitchFamily="2" charset="77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9255032-44A5-DD4F-A4BA-D03B4974BA98}"/>
              </a:ext>
            </a:extLst>
          </p:cNvPr>
          <p:cNvSpPr/>
          <p:nvPr/>
        </p:nvSpPr>
        <p:spPr>
          <a:xfrm>
            <a:off x="1" y="6129338"/>
            <a:ext cx="12192000" cy="728662"/>
          </a:xfrm>
          <a:prstGeom prst="rect">
            <a:avLst/>
          </a:prstGeom>
          <a:solidFill>
            <a:srgbClr val="F1502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You have </a:t>
            </a:r>
            <a:r>
              <a:rPr lang="en-US" b="1" u="sng" dirty="0"/>
              <a:t>forked</a:t>
            </a:r>
            <a:r>
              <a:rPr lang="en-US" b="1" dirty="0"/>
              <a:t> &amp; </a:t>
            </a:r>
            <a:r>
              <a:rPr lang="en-US" b="1" u="sng" dirty="0"/>
              <a:t>cloned</a:t>
            </a:r>
            <a:r>
              <a:rPr lang="en-US" b="1" dirty="0"/>
              <a:t> someone else’s repository! 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AC21734-2887-7D48-A4BB-9F780EF123FB}"/>
              </a:ext>
            </a:extLst>
          </p:cNvPr>
          <p:cNvSpPr/>
          <p:nvPr/>
        </p:nvSpPr>
        <p:spPr>
          <a:xfrm>
            <a:off x="487616" y="4098443"/>
            <a:ext cx="4610860" cy="833613"/>
          </a:xfrm>
          <a:prstGeom prst="roundRect">
            <a:avLst>
              <a:gd name="adj" fmla="val 8848"/>
            </a:avLst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cd ~ </a:t>
            </a:r>
          </a:p>
          <a:p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clone &lt;copied URL&gt;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D9FBCBA-7000-AD4C-BD3D-EB0A8E0FDA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59644" y="81129"/>
            <a:ext cx="1174312" cy="49037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3320300-5B62-A540-BBDC-E907DD7508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59644" y="654710"/>
            <a:ext cx="1266339" cy="479355"/>
          </a:xfrm>
          <a:prstGeom prst="rect">
            <a:avLst/>
          </a:prstGeom>
          <a:ln>
            <a:noFill/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F587FA0-E760-974E-947F-5E644B85A4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26207" y="2567450"/>
            <a:ext cx="1278951" cy="573323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9047246F-793E-5B4A-84D1-90EF1F21C457}"/>
              </a:ext>
            </a:extLst>
          </p:cNvPr>
          <p:cNvGrpSpPr/>
          <p:nvPr/>
        </p:nvGrpSpPr>
        <p:grpSpPr>
          <a:xfrm>
            <a:off x="9360090" y="1277103"/>
            <a:ext cx="2412811" cy="590148"/>
            <a:chOff x="9360090" y="1277103"/>
            <a:chExt cx="2412811" cy="590148"/>
          </a:xfrm>
        </p:grpSpPr>
        <p:sp>
          <p:nvSpPr>
            <p:cNvPr id="19" name="Right Arrow 18">
              <a:extLst>
                <a:ext uri="{FF2B5EF4-FFF2-40B4-BE49-F238E27FC236}">
                  <a16:creationId xmlns:a16="http://schemas.microsoft.com/office/drawing/2014/main" id="{F2668D0F-B7E6-244A-89DF-7B52F3F004E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730678" y="1415334"/>
              <a:ext cx="243577" cy="351038"/>
            </a:xfrm>
            <a:prstGeom prst="rightArrow">
              <a:avLst/>
            </a:prstGeom>
            <a:solidFill>
              <a:srgbClr val="F1502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4DF08A22-5AD0-394E-9473-BCF0C39773F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1182753" y="1277103"/>
              <a:ext cx="590148" cy="590148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3D6E18B9-4444-E943-A90A-FCCA6EDA121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360090" y="1351175"/>
              <a:ext cx="1266339" cy="479355"/>
            </a:xfrm>
            <a:prstGeom prst="rect">
              <a:avLst/>
            </a:prstGeom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121405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2CDAA-83A3-424C-9B78-6872BF9E8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9. Collaborating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CB8D1C-43AF-FB44-9BDE-350445F149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9316" y="1271879"/>
            <a:ext cx="11893367" cy="36233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9.1 – Setup a fake collaborator </a:t>
            </a:r>
            <a:r>
              <a:rPr lang="en-US" sz="2800" dirty="0"/>
              <a:t>(i.e., yourself in another directory)</a:t>
            </a:r>
          </a:p>
          <a:p>
            <a:pPr marL="0" indent="0">
              <a:buNone/>
            </a:pPr>
            <a:endParaRPr lang="en-US" sz="1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Go to your GitLab account’s </a:t>
            </a:r>
            <a:r>
              <a:rPr lang="en-US" sz="2400" dirty="0" err="1"/>
              <a:t>workdir</a:t>
            </a:r>
            <a:r>
              <a:rPr lang="en-US" sz="2400" dirty="0"/>
              <a:t> repository: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Copy the URL</a:t>
            </a:r>
          </a:p>
          <a:p>
            <a:pPr marL="0" indent="0">
              <a:buNone/>
            </a:pPr>
            <a:endParaRPr lang="en-US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Clone it to a new directory call at “~/</a:t>
            </a:r>
            <a:r>
              <a:rPr lang="en-US" sz="2400" dirty="0" err="1"/>
              <a:t>workdir_fake_collab</a:t>
            </a:r>
            <a:r>
              <a:rPr lang="en-US" sz="2400" dirty="0"/>
              <a:t>”</a:t>
            </a:r>
            <a:endParaRPr lang="en-US" sz="3000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93CA265-4CF2-8A41-A922-4F65A6ABFD12}"/>
              </a:ext>
            </a:extLst>
          </p:cNvPr>
          <p:cNvSpPr/>
          <p:nvPr/>
        </p:nvSpPr>
        <p:spPr>
          <a:xfrm>
            <a:off x="565700" y="4257052"/>
            <a:ext cx="9764091" cy="532917"/>
          </a:xfrm>
          <a:prstGeom prst="roundRect">
            <a:avLst>
              <a:gd name="adj" fmla="val 8848"/>
            </a:avLst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clone &lt;copied URL&gt; ~/</a:t>
            </a:r>
            <a:r>
              <a:rPr lang="en-US" sz="20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workdir_fake_collab</a:t>
            </a:r>
            <a:endParaRPr lang="en-US" sz="2000" dirty="0">
              <a:solidFill>
                <a:schemeClr val="bg1">
                  <a:lumMod val="85000"/>
                </a:schemeClr>
              </a:solidFill>
              <a:latin typeface="Monaco" pitchFamily="2" charset="77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4D4F9D0-52C7-1B45-80C0-3306D257D3B2}"/>
              </a:ext>
            </a:extLst>
          </p:cNvPr>
          <p:cNvGrpSpPr/>
          <p:nvPr/>
        </p:nvGrpSpPr>
        <p:grpSpPr>
          <a:xfrm>
            <a:off x="1953649" y="4730242"/>
            <a:ext cx="4471262" cy="1374145"/>
            <a:chOff x="4769713" y="4053191"/>
            <a:chExt cx="4471262" cy="1374145"/>
          </a:xfrm>
        </p:grpSpPr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77B125F7-C8C1-4B47-844C-370EB23754FD}"/>
                </a:ext>
              </a:extLst>
            </p:cNvPr>
            <p:cNvSpPr/>
            <p:nvPr/>
          </p:nvSpPr>
          <p:spPr>
            <a:xfrm>
              <a:off x="4769713" y="4894419"/>
              <a:ext cx="4471262" cy="532917"/>
            </a:xfrm>
            <a:prstGeom prst="roundRect">
              <a:avLst/>
            </a:prstGeom>
            <a:ln w="12700"/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u="sng" dirty="0">
                  <a:solidFill>
                    <a:srgbClr val="0000FF"/>
                  </a:solidFill>
                </a:rPr>
                <a:t>https://</a:t>
              </a:r>
              <a:r>
                <a:rPr lang="en-US" u="sng" dirty="0" err="1">
                  <a:solidFill>
                    <a:srgbClr val="0000FF"/>
                  </a:solidFill>
                </a:rPr>
                <a:t>gitlab.com</a:t>
              </a:r>
              <a:r>
                <a:rPr lang="en-US" u="sng" dirty="0">
                  <a:solidFill>
                    <a:srgbClr val="0000FF"/>
                  </a:solidFill>
                </a:rPr>
                <a:t>/&lt;username&gt;/</a:t>
              </a:r>
              <a:r>
                <a:rPr lang="en-US" u="sng" dirty="0" err="1">
                  <a:solidFill>
                    <a:srgbClr val="0000FF"/>
                  </a:solidFill>
                </a:rPr>
                <a:t>workdir.git</a:t>
              </a:r>
              <a:endParaRPr lang="en-US" u="sng" dirty="0">
                <a:solidFill>
                  <a:srgbClr val="0000FF"/>
                </a:solidFill>
              </a:endParaRP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EFD968C-EF92-E04C-B52B-B206D6EFE8B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291072" y="4053191"/>
              <a:ext cx="289601" cy="841228"/>
            </a:xfrm>
            <a:prstGeom prst="straightConnector1">
              <a:avLst/>
            </a:prstGeom>
            <a:ln w="38100">
              <a:solidFill>
                <a:srgbClr val="F1502F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3049500-092B-244A-997A-27129F0AB74D}"/>
              </a:ext>
            </a:extLst>
          </p:cNvPr>
          <p:cNvGrpSpPr>
            <a:grpSpLocks noChangeAspect="1"/>
          </p:cNvGrpSpPr>
          <p:nvPr/>
        </p:nvGrpSpPr>
        <p:grpSpPr>
          <a:xfrm>
            <a:off x="11118100" y="5738601"/>
            <a:ext cx="988676" cy="1087419"/>
            <a:chOff x="10130217" y="3864949"/>
            <a:chExt cx="1681167" cy="1849071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F836E59-C867-3244-9038-2AA0405E11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0388984" y="4291620"/>
              <a:ext cx="1422400" cy="1422400"/>
            </a:xfrm>
            <a:prstGeom prst="rect">
              <a:avLst/>
            </a:prstGeom>
          </p:spPr>
        </p:pic>
        <p:sp>
          <p:nvSpPr>
            <p:cNvPr id="16" name="Right Arrow 15">
              <a:extLst>
                <a:ext uri="{FF2B5EF4-FFF2-40B4-BE49-F238E27FC236}">
                  <a16:creationId xmlns:a16="http://schemas.microsoft.com/office/drawing/2014/main" id="{B47052BC-6B70-334C-9FAD-4F1F2CEBB309}"/>
                </a:ext>
              </a:extLst>
            </p:cNvPr>
            <p:cNvSpPr>
              <a:spLocks noChangeAspect="1"/>
            </p:cNvSpPr>
            <p:nvPr/>
          </p:nvSpPr>
          <p:spPr>
            <a:xfrm rot="3329369">
              <a:off x="10256464" y="3738702"/>
              <a:ext cx="572312" cy="824806"/>
            </a:xfrm>
            <a:prstGeom prst="rightArrow">
              <a:avLst/>
            </a:prstGeom>
            <a:solidFill>
              <a:srgbClr val="F1502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219BF153-1E0A-7040-A69C-1FAD9EDAEC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59644" y="81129"/>
            <a:ext cx="1174312" cy="49037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FB63B2B-EEE2-D741-BC4C-262884319D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59644" y="654710"/>
            <a:ext cx="1266339" cy="479355"/>
          </a:xfrm>
          <a:prstGeom prst="rect">
            <a:avLst/>
          </a:prstGeom>
          <a:ln>
            <a:noFill/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E2410FA-C84B-614D-AAE0-E8D7BBABEC4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56697" y="2889544"/>
            <a:ext cx="1278951" cy="57332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3E7BBC4-CAD7-DB41-918D-4270E19C4D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29791" y="5078456"/>
            <a:ext cx="1614100" cy="61099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2488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2CDAA-83A3-424C-9B78-6872BF9E8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9. Collaborating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CB8D1C-43AF-FB44-9BDE-350445F149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4"/>
            <a:ext cx="11814383" cy="5609616"/>
          </a:xfrm>
        </p:spPr>
        <p:txBody>
          <a:bodyPr>
            <a:normAutofit/>
          </a:bodyPr>
          <a:lstStyle/>
          <a:p>
            <a:r>
              <a:rPr lang="en-US" sz="2800" b="1" dirty="0"/>
              <a:t>Make changes as fake collaborator and push to GitHub</a:t>
            </a:r>
          </a:p>
          <a:p>
            <a:pPr lvl="2"/>
            <a:r>
              <a:rPr lang="en-US" dirty="0"/>
              <a:t>Go into the </a:t>
            </a:r>
            <a:r>
              <a:rPr lang="en-US" dirty="0" err="1"/>
              <a:t>collab’s</a:t>
            </a:r>
            <a:r>
              <a:rPr lang="en-US" dirty="0"/>
              <a:t> directory, make a new file </a:t>
            </a:r>
            <a:r>
              <a:rPr lang="en-US" dirty="0" err="1"/>
              <a:t>foofoo.txt</a:t>
            </a:r>
            <a:endParaRPr lang="en-US" dirty="0"/>
          </a:p>
          <a:p>
            <a:pPr lvl="2"/>
            <a:endParaRPr lang="en-US" dirty="0"/>
          </a:p>
          <a:p>
            <a:pPr lvl="2"/>
            <a:endParaRPr lang="en-US" sz="3200" dirty="0"/>
          </a:p>
          <a:p>
            <a:pPr lvl="2"/>
            <a:r>
              <a:rPr lang="en-US" dirty="0"/>
              <a:t>Git add &amp; commit </a:t>
            </a:r>
            <a:r>
              <a:rPr lang="en-US" dirty="0" err="1"/>
              <a:t>foofoo.txt</a:t>
            </a:r>
            <a:endParaRPr lang="en-US" dirty="0">
              <a:solidFill>
                <a:srgbClr val="C00000"/>
              </a:solidFill>
              <a:latin typeface="Monaco" pitchFamily="2" charset="77"/>
            </a:endParaRPr>
          </a:p>
          <a:p>
            <a:pPr marL="457200" lvl="1" indent="0">
              <a:buNone/>
            </a:pPr>
            <a:endParaRPr lang="en-US" sz="2400" dirty="0">
              <a:solidFill>
                <a:srgbClr val="C00000"/>
              </a:solidFill>
              <a:latin typeface="Monaco" pitchFamily="2" charset="77"/>
            </a:endParaRPr>
          </a:p>
          <a:p>
            <a:pPr marL="457200" lvl="1" indent="0">
              <a:buNone/>
            </a:pPr>
            <a:endParaRPr lang="en-US" sz="2400" dirty="0">
              <a:solidFill>
                <a:srgbClr val="C00000"/>
              </a:solidFill>
              <a:latin typeface="Monaco" pitchFamily="2" charset="77"/>
            </a:endParaRPr>
          </a:p>
          <a:p>
            <a:pPr marL="457200" lvl="1" indent="0">
              <a:buNone/>
            </a:pPr>
            <a:endParaRPr lang="en-US" sz="2400" dirty="0">
              <a:solidFill>
                <a:srgbClr val="C00000"/>
              </a:solidFill>
              <a:latin typeface="Monaco" pitchFamily="2" charset="77"/>
            </a:endParaRPr>
          </a:p>
          <a:p>
            <a:r>
              <a:rPr lang="en-US" sz="28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Push this change to GitHub</a:t>
            </a:r>
            <a:endParaRPr lang="en-US" sz="2400" b="1" dirty="0">
              <a:solidFill>
                <a:srgbClr val="C00000"/>
              </a:solidFill>
              <a:latin typeface="Monaco" pitchFamily="2" charset="77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93CA265-4CF2-8A41-A922-4F65A6ABFD12}"/>
              </a:ext>
            </a:extLst>
          </p:cNvPr>
          <p:cNvSpPr/>
          <p:nvPr/>
        </p:nvSpPr>
        <p:spPr>
          <a:xfrm>
            <a:off x="1359735" y="2219846"/>
            <a:ext cx="6484430" cy="822960"/>
          </a:xfrm>
          <a:prstGeom prst="roundRect">
            <a:avLst>
              <a:gd name="adj" fmla="val 8848"/>
            </a:avLst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cd ~/</a:t>
            </a:r>
            <a:r>
              <a:rPr lang="en-US" sz="20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workdir_fake_collab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 </a:t>
            </a:r>
          </a:p>
          <a:p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touch </a:t>
            </a:r>
            <a:r>
              <a:rPr lang="en-US" sz="20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foofoo.txt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 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6A3DDA9-CCFE-0C44-A746-A82CA415F79A}"/>
              </a:ext>
            </a:extLst>
          </p:cNvPr>
          <p:cNvSpPr/>
          <p:nvPr/>
        </p:nvSpPr>
        <p:spPr>
          <a:xfrm>
            <a:off x="1359735" y="5560805"/>
            <a:ext cx="5693234" cy="554169"/>
          </a:xfrm>
          <a:prstGeom prst="roundRect">
            <a:avLst>
              <a:gd name="adj" fmla="val 8848"/>
            </a:avLst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push origin master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3EE408E3-B797-894B-8372-042CF4525C97}"/>
              </a:ext>
            </a:extLst>
          </p:cNvPr>
          <p:cNvSpPr/>
          <p:nvPr/>
        </p:nvSpPr>
        <p:spPr>
          <a:xfrm>
            <a:off x="1359735" y="3676690"/>
            <a:ext cx="6484430" cy="822960"/>
          </a:xfrm>
          <a:prstGeom prst="roundRect">
            <a:avLst>
              <a:gd name="adj" fmla="val 8848"/>
            </a:avLst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add </a:t>
            </a:r>
            <a:r>
              <a:rPr lang="en-US" sz="20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foofoo.txt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 </a:t>
            </a:r>
          </a:p>
          <a:p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commit -m "Add </a:t>
            </a:r>
            <a:r>
              <a:rPr lang="en-US" sz="20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foofoo.txt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"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6A31ECD-D340-D042-82D6-15FF28E748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9644" y="81129"/>
            <a:ext cx="1174312" cy="49037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ABD02FE-733B-754F-BAD6-18EDF1C674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9644" y="654710"/>
            <a:ext cx="1266339" cy="479355"/>
          </a:xfrm>
          <a:prstGeom prst="rect">
            <a:avLst/>
          </a:prstGeom>
          <a:ln>
            <a:noFill/>
          </a:ln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F3CEADF2-8105-6540-B26A-AEF89352AD4C}"/>
              </a:ext>
            </a:extLst>
          </p:cNvPr>
          <p:cNvGrpSpPr/>
          <p:nvPr/>
        </p:nvGrpSpPr>
        <p:grpSpPr>
          <a:xfrm>
            <a:off x="10329791" y="5078456"/>
            <a:ext cx="1765390" cy="1688670"/>
            <a:chOff x="10329791" y="5078456"/>
            <a:chExt cx="1765390" cy="1688670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5715EC39-2DFA-3D41-9278-3449A6E6DE7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1258918" y="5930863"/>
              <a:ext cx="836263" cy="836263"/>
            </a:xfrm>
            <a:prstGeom prst="rect">
              <a:avLst/>
            </a:prstGeom>
          </p:spPr>
        </p:pic>
        <p:sp>
          <p:nvSpPr>
            <p:cNvPr id="20" name="Right Arrow 19">
              <a:extLst>
                <a:ext uri="{FF2B5EF4-FFF2-40B4-BE49-F238E27FC236}">
                  <a16:creationId xmlns:a16="http://schemas.microsoft.com/office/drawing/2014/main" id="{EC8985E1-E8A4-B149-BD0F-BE4D526A0450}"/>
                </a:ext>
              </a:extLst>
            </p:cNvPr>
            <p:cNvSpPr>
              <a:spLocks noChangeAspect="1"/>
            </p:cNvSpPr>
            <p:nvPr/>
          </p:nvSpPr>
          <p:spPr>
            <a:xfrm rot="13772732">
              <a:off x="11181006" y="5605790"/>
              <a:ext cx="336476" cy="484923"/>
            </a:xfrm>
            <a:prstGeom prst="rightArrow">
              <a:avLst/>
            </a:prstGeom>
            <a:solidFill>
              <a:srgbClr val="F1502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976C4CAF-3E43-1B49-AEC5-1DF3803D6FB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329791" y="5078456"/>
              <a:ext cx="1614100" cy="610995"/>
            </a:xfrm>
            <a:prstGeom prst="rect">
              <a:avLst/>
            </a:prstGeom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47532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E63ADD-F9CD-A045-B0AE-7BD9F4ECAE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43000"/>
          </a:xfrm>
        </p:spPr>
        <p:txBody>
          <a:bodyPr anchor="ctr">
            <a:normAutofit/>
          </a:bodyPr>
          <a:lstStyle/>
          <a:p>
            <a:r>
              <a:rPr lang="en-US" dirty="0"/>
              <a:t>9. Collaborating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2F2EF4-55C4-2A42-A083-B096A77F84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Where is </a:t>
            </a:r>
            <a:r>
              <a:rPr lang="en-US" dirty="0" err="1"/>
              <a:t>foofoo.txt</a:t>
            </a:r>
            <a:r>
              <a:rPr lang="en-US" dirty="0"/>
              <a:t>?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F57EB1B-6910-FC45-A7B9-552242F0DF7B}"/>
              </a:ext>
            </a:extLst>
          </p:cNvPr>
          <p:cNvGrpSpPr/>
          <p:nvPr/>
        </p:nvGrpSpPr>
        <p:grpSpPr>
          <a:xfrm>
            <a:off x="4900146" y="3584448"/>
            <a:ext cx="1800460" cy="1559090"/>
            <a:chOff x="7631469" y="2093562"/>
            <a:chExt cx="2152988" cy="2152988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669DE8A-A38E-E041-AB2F-DCCD6B9F47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631469" y="2093562"/>
              <a:ext cx="2152988" cy="2152988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9716EEA-DCE7-0D40-901A-A7A63A2F54AB}"/>
                </a:ext>
              </a:extLst>
            </p:cNvPr>
            <p:cNvSpPr/>
            <p:nvPr/>
          </p:nvSpPr>
          <p:spPr>
            <a:xfrm>
              <a:off x="8321040" y="2493120"/>
              <a:ext cx="804672" cy="11941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Foo</a:t>
              </a:r>
            </a:p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Foo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1E6112A-C6F6-E747-B534-917A256B0622}"/>
              </a:ext>
            </a:extLst>
          </p:cNvPr>
          <p:cNvGrpSpPr/>
          <p:nvPr/>
        </p:nvGrpSpPr>
        <p:grpSpPr>
          <a:xfrm>
            <a:off x="1878187" y="4258962"/>
            <a:ext cx="3060830" cy="1667711"/>
            <a:chOff x="2152507" y="4862466"/>
            <a:chExt cx="3060830" cy="1667711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0FB2A9AD-88AC-7246-B4FF-874B88B34013}"/>
                </a:ext>
              </a:extLst>
            </p:cNvPr>
            <p:cNvGrpSpPr/>
            <p:nvPr/>
          </p:nvGrpSpPr>
          <p:grpSpPr>
            <a:xfrm>
              <a:off x="2152507" y="4862466"/>
              <a:ext cx="1383712" cy="1667711"/>
              <a:chOff x="2989934" y="3993320"/>
              <a:chExt cx="1383712" cy="1667711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FD417ECE-D2DB-B642-926E-E51CE058AE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aturation sat="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3119879" y="3993320"/>
                <a:ext cx="1100934" cy="1100934"/>
              </a:xfrm>
              <a:prstGeom prst="rect">
                <a:avLst/>
              </a:prstGeom>
            </p:spPr>
          </p:pic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B48B411-CEA1-4D46-8069-DD775CA24C91}"/>
                  </a:ext>
                </a:extLst>
              </p:cNvPr>
              <p:cNvSpPr txBox="1"/>
              <p:nvPr/>
            </p:nvSpPr>
            <p:spPr>
              <a:xfrm>
                <a:off x="2989934" y="5137811"/>
                <a:ext cx="138371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 err="1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workdir</a:t>
                </a:r>
                <a:endParaRPr lang="en-US" sz="28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</p:txBody>
          </p:sp>
        </p:grp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84DD4B19-92D1-5348-99BF-40665FEE7B4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90468" y="4862466"/>
              <a:ext cx="1422869" cy="479576"/>
            </a:xfrm>
            <a:prstGeom prst="straightConnector1">
              <a:avLst/>
            </a:prstGeom>
            <a:ln w="57150">
              <a:solidFill>
                <a:srgbClr val="F1502F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BB815BBC-5C4B-BF48-BAAE-B134F7B3C8FC}"/>
                </a:ext>
              </a:extLst>
            </p:cNvPr>
            <p:cNvSpPr/>
            <p:nvPr/>
          </p:nvSpPr>
          <p:spPr>
            <a:xfrm>
              <a:off x="4320360" y="4909667"/>
              <a:ext cx="418474" cy="4323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rgbClr val="F1502F"/>
                  </a:solidFill>
                </a:rPr>
                <a:t>X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A15D03ED-7FEC-EF40-AE80-DCAD7F70DD3B}"/>
              </a:ext>
            </a:extLst>
          </p:cNvPr>
          <p:cNvGrpSpPr/>
          <p:nvPr/>
        </p:nvGrpSpPr>
        <p:grpSpPr>
          <a:xfrm>
            <a:off x="6820067" y="4258962"/>
            <a:ext cx="4172036" cy="1703002"/>
            <a:chOff x="7094387" y="4862466"/>
            <a:chExt cx="4172036" cy="1703002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CD70E3EF-9E16-EA4D-AABC-C13D3994023F}"/>
                </a:ext>
              </a:extLst>
            </p:cNvPr>
            <p:cNvGrpSpPr/>
            <p:nvPr/>
          </p:nvGrpSpPr>
          <p:grpSpPr>
            <a:xfrm>
              <a:off x="7094387" y="4862466"/>
              <a:ext cx="4172036" cy="1703002"/>
              <a:chOff x="7094387" y="4862466"/>
              <a:chExt cx="4172036" cy="1703002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1F861F8F-4E3A-0149-A09D-684FFFF837B4}"/>
                  </a:ext>
                </a:extLst>
              </p:cNvPr>
              <p:cNvGrpSpPr/>
              <p:nvPr/>
            </p:nvGrpSpPr>
            <p:grpSpPr>
              <a:xfrm>
                <a:off x="7882163" y="4862466"/>
                <a:ext cx="3384260" cy="1703002"/>
                <a:chOff x="5836221" y="3993320"/>
                <a:chExt cx="3384260" cy="1703002"/>
              </a:xfrm>
            </p:grpSpPr>
            <p:pic>
              <p:nvPicPr>
                <p:cNvPr id="5" name="Picture 4">
                  <a:extLst>
                    <a:ext uri="{FF2B5EF4-FFF2-40B4-BE49-F238E27FC236}">
                      <a16:creationId xmlns:a16="http://schemas.microsoft.com/office/drawing/2014/main" id="{4C93DB45-D3B1-7C40-A8D2-0C624ED09E8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biLevel thresh="75000"/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saturation sat="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889643" y="3993320"/>
                  <a:ext cx="1100934" cy="1100934"/>
                </a:xfrm>
                <a:prstGeom prst="rect">
                  <a:avLst/>
                </a:prstGeom>
              </p:spPr>
            </p:pic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0A28E395-DFA5-DA42-958C-82ECCF9E12A7}"/>
                    </a:ext>
                  </a:extLst>
                </p:cNvPr>
                <p:cNvSpPr txBox="1"/>
                <p:nvPr/>
              </p:nvSpPr>
              <p:spPr>
                <a:xfrm>
                  <a:off x="5836221" y="5173102"/>
                  <a:ext cx="3384260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800" dirty="0" err="1"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rPr>
                    <a:t>workdir_fake_collab</a:t>
                  </a:r>
                  <a:endParaRPr lang="en-US" sz="28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endParaRPr>
                </a:p>
              </p:txBody>
            </p:sp>
          </p:grp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D2E53E5D-8AC9-3842-A62C-5871E8A7B16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94387" y="4909667"/>
                <a:ext cx="1555855" cy="432375"/>
              </a:xfrm>
              <a:prstGeom prst="straightConnector1">
                <a:avLst/>
              </a:prstGeom>
              <a:ln w="57150">
                <a:solidFill>
                  <a:srgbClr val="00B050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7E884B2-DCC2-134A-81DF-57F34681B7DA}"/>
                </a:ext>
              </a:extLst>
            </p:cNvPr>
            <p:cNvSpPr/>
            <p:nvPr/>
          </p:nvSpPr>
          <p:spPr>
            <a:xfrm>
              <a:off x="7551587" y="4862466"/>
              <a:ext cx="418474" cy="4323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b="1" dirty="0">
                  <a:solidFill>
                    <a:srgbClr val="00B050"/>
                  </a:solidFill>
                </a:rPr>
                <a:t>✓</a:t>
              </a:r>
            </a:p>
          </p:txBody>
        </p:sp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CFD932BA-EB45-9845-90DC-5A13A4BB9C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59644" y="81129"/>
            <a:ext cx="1174312" cy="49037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FB2A71AC-AA79-2643-839F-FB3D7C5F278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59644" y="654710"/>
            <a:ext cx="1266339" cy="479355"/>
          </a:xfrm>
          <a:prstGeom prst="rect">
            <a:avLst/>
          </a:prstGeom>
          <a:ln>
            <a:noFill/>
          </a:ln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53BED62D-EA34-6948-A2C8-2D3E4A100D87}"/>
              </a:ext>
            </a:extLst>
          </p:cNvPr>
          <p:cNvGrpSpPr/>
          <p:nvPr/>
        </p:nvGrpSpPr>
        <p:grpSpPr>
          <a:xfrm>
            <a:off x="4939016" y="1549303"/>
            <a:ext cx="1972269" cy="2035145"/>
            <a:chOff x="4939016" y="1549303"/>
            <a:chExt cx="1972269" cy="2035145"/>
          </a:xfrm>
        </p:grpSpPr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C1AEB918-A5BA-6D4F-AA8A-F432FB31668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34266" y="2401263"/>
              <a:ext cx="0" cy="1183185"/>
            </a:xfrm>
            <a:prstGeom prst="straightConnector1">
              <a:avLst/>
            </a:prstGeom>
            <a:ln w="57150">
              <a:solidFill>
                <a:srgbClr val="00B050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469B3BED-F9BC-B04C-BF3A-EAD3BB13CE9A}"/>
                </a:ext>
              </a:extLst>
            </p:cNvPr>
            <p:cNvSpPr/>
            <p:nvPr/>
          </p:nvSpPr>
          <p:spPr>
            <a:xfrm>
              <a:off x="5776779" y="2883193"/>
              <a:ext cx="418474" cy="4323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b="1" dirty="0">
                  <a:solidFill>
                    <a:srgbClr val="00B050"/>
                  </a:solidFill>
                </a:rPr>
                <a:t>✓</a:t>
              </a:r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5F507A0D-184A-3A49-B96F-7483DDEBC00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939016" y="1549303"/>
              <a:ext cx="1972269" cy="746575"/>
            </a:xfrm>
            <a:prstGeom prst="rect">
              <a:avLst/>
            </a:prstGeom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491688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D9A609-E8FC-C04B-97A3-B4F4D0921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9. Collaborating</a:t>
            </a:r>
            <a:br>
              <a:rPr lang="en-US" dirty="0"/>
            </a:br>
            <a:r>
              <a:rPr lang="en-US" sz="2700" dirty="0">
                <a:latin typeface="Monaco" pitchFamily="2" charset="77"/>
              </a:rPr>
              <a:t>&gt; git </a:t>
            </a:r>
            <a:r>
              <a:rPr lang="en-US" sz="2700" b="1" dirty="0">
                <a:latin typeface="Monaco" pitchFamily="2" charset="77"/>
              </a:rPr>
              <a:t>fetch</a:t>
            </a:r>
            <a:r>
              <a:rPr lang="en-US" sz="2700" dirty="0">
                <a:latin typeface="Monaco" pitchFamily="2" charset="77"/>
              </a:rPr>
              <a:t> &amp; </a:t>
            </a:r>
            <a:r>
              <a:rPr lang="en-US" sz="2700" b="1" dirty="0">
                <a:latin typeface="Monaco" pitchFamily="2" charset="77"/>
              </a:rPr>
              <a:t>git merge</a:t>
            </a:r>
            <a:r>
              <a:rPr lang="en-US" b="1" dirty="0"/>
              <a:t> </a:t>
            </a:r>
          </a:p>
        </p:txBody>
      </p: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2455EBD4-7006-1442-BC37-462029004F6A}"/>
              </a:ext>
            </a:extLst>
          </p:cNvPr>
          <p:cNvGrpSpPr/>
          <p:nvPr/>
        </p:nvGrpSpPr>
        <p:grpSpPr>
          <a:xfrm>
            <a:off x="5815336" y="1398273"/>
            <a:ext cx="6087046" cy="2539157"/>
            <a:chOff x="5815336" y="1205233"/>
            <a:chExt cx="6087046" cy="2539157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35343AD-3F12-A142-90F7-8861F8401C68}"/>
                </a:ext>
              </a:extLst>
            </p:cNvPr>
            <p:cNvSpPr txBox="1"/>
            <p:nvPr/>
          </p:nvSpPr>
          <p:spPr>
            <a:xfrm>
              <a:off x="5815336" y="1205233"/>
              <a:ext cx="6087046" cy="25391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sz="3200" b="1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Merge</a:t>
              </a:r>
            </a:p>
            <a:p>
              <a:pPr algn="ctr">
                <a:spcAft>
                  <a:spcPts val="600"/>
                </a:spcAft>
              </a:pPr>
              <a:endParaRPr lang="en-US" sz="32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pPr algn="ctr">
                <a:spcAft>
                  <a:spcPts val="600"/>
                </a:spcAft>
              </a:pPr>
              <a:endParaRPr lang="en-US" sz="32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pPr lvl="1" algn="ctr"/>
              <a:endPara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pPr marL="9525" lvl="1" algn="ctr"/>
              <a:r>
                <a:rPr lang="en-US" sz="24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Integrate fetched changes</a:t>
              </a: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61EE965-BEA4-2547-A14F-B7CB884E4D1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434374" y="1985673"/>
              <a:ext cx="978806" cy="1306756"/>
            </a:xfrm>
            <a:prstGeom prst="rect">
              <a:avLst/>
            </a:prstGeom>
          </p:spPr>
        </p:pic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738BAF8D-A393-3F49-9E35-6CD13747E261}"/>
              </a:ext>
            </a:extLst>
          </p:cNvPr>
          <p:cNvGrpSpPr/>
          <p:nvPr/>
        </p:nvGrpSpPr>
        <p:grpSpPr>
          <a:xfrm>
            <a:off x="0" y="1389181"/>
            <a:ext cx="5945172" cy="2554545"/>
            <a:chOff x="0" y="1196141"/>
            <a:chExt cx="5945172" cy="2554545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7B48CE97-3140-4848-AF8B-C5A275DAEE26}"/>
                </a:ext>
              </a:extLst>
            </p:cNvPr>
            <p:cNvSpPr txBox="1"/>
            <p:nvPr/>
          </p:nvSpPr>
          <p:spPr>
            <a:xfrm>
              <a:off x="0" y="1196141"/>
              <a:ext cx="5945172" cy="25545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sz="3200" b="1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Fetch</a:t>
              </a:r>
            </a:p>
            <a:p>
              <a:pPr algn="ctr">
                <a:spcAft>
                  <a:spcPts val="600"/>
                </a:spcAft>
              </a:pPr>
              <a:endParaRPr lang="en-US" sz="32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pPr algn="ctr">
                <a:spcAft>
                  <a:spcPts val="600"/>
                </a:spcAft>
              </a:pPr>
              <a:endParaRPr lang="en-US" sz="32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pPr algn="ctr">
                <a:spcAft>
                  <a:spcPts val="600"/>
                </a:spcAft>
              </a:pPr>
              <a:endPara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pPr algn="ctr">
                <a:spcAft>
                  <a:spcPts val="600"/>
                </a:spcAft>
              </a:pPr>
              <a:r>
                <a:rPr lang="en-US" sz="24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Download snapshot of remote</a:t>
              </a: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1291A38-1F4C-FC4B-B3DF-748159C4F29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96654" y="2153638"/>
              <a:ext cx="970826" cy="970826"/>
            </a:xfrm>
            <a:prstGeom prst="rect">
              <a:avLst/>
            </a:prstGeom>
          </p:spPr>
        </p:pic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BD16EBF9-8FF6-A24F-8163-6095EE30FED8}"/>
              </a:ext>
            </a:extLst>
          </p:cNvPr>
          <p:cNvGrpSpPr/>
          <p:nvPr/>
        </p:nvGrpSpPr>
        <p:grpSpPr>
          <a:xfrm>
            <a:off x="6462818" y="4295352"/>
            <a:ext cx="5135699" cy="2463210"/>
            <a:chOff x="6462818" y="4295352"/>
            <a:chExt cx="5135699" cy="2463210"/>
          </a:xfrm>
        </p:grpSpPr>
        <p:sp>
          <p:nvSpPr>
            <p:cNvPr id="82" name="Rounded Rectangle 81">
              <a:extLst>
                <a:ext uri="{FF2B5EF4-FFF2-40B4-BE49-F238E27FC236}">
                  <a16:creationId xmlns:a16="http://schemas.microsoft.com/office/drawing/2014/main" id="{5BD232A3-22F3-6943-8C96-16C56D2217B5}"/>
                </a:ext>
              </a:extLst>
            </p:cNvPr>
            <p:cNvSpPr/>
            <p:nvPr/>
          </p:nvSpPr>
          <p:spPr>
            <a:xfrm>
              <a:off x="6462818" y="4295352"/>
              <a:ext cx="5135699" cy="246321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Incorporate changes to local files</a:t>
              </a:r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3590D41E-B68D-7845-8DFA-7C94D6DDEE7D}"/>
                </a:ext>
              </a:extLst>
            </p:cNvPr>
            <p:cNvGrpSpPr/>
            <p:nvPr/>
          </p:nvGrpSpPr>
          <p:grpSpPr>
            <a:xfrm>
              <a:off x="6978220" y="4771537"/>
              <a:ext cx="4472100" cy="1950392"/>
              <a:chOff x="182795" y="2936383"/>
              <a:chExt cx="9165515" cy="3812146"/>
            </a:xfrm>
          </p:grpSpPr>
          <p:grpSp>
            <p:nvGrpSpPr>
              <p:cNvPr id="84" name="Group 83">
                <a:extLst>
                  <a:ext uri="{FF2B5EF4-FFF2-40B4-BE49-F238E27FC236}">
                    <a16:creationId xmlns:a16="http://schemas.microsoft.com/office/drawing/2014/main" id="{A6EE3FE5-A1BE-EB4A-9564-85985147F011}"/>
                  </a:ext>
                </a:extLst>
              </p:cNvPr>
              <p:cNvGrpSpPr/>
              <p:nvPr/>
            </p:nvGrpSpPr>
            <p:grpSpPr>
              <a:xfrm>
                <a:off x="500473" y="3606084"/>
                <a:ext cx="2554309" cy="2947982"/>
                <a:chOff x="540914" y="3090930"/>
                <a:chExt cx="2554309" cy="2947982"/>
              </a:xfrm>
            </p:grpSpPr>
            <p:pic>
              <p:nvPicPr>
                <p:cNvPr id="87" name="Picture 86">
                  <a:extLst>
                    <a:ext uri="{FF2B5EF4-FFF2-40B4-BE49-F238E27FC236}">
                      <a16:creationId xmlns:a16="http://schemas.microsoft.com/office/drawing/2014/main" id="{8F2B5346-5B7E-DB4D-9890-C428B3BFF99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40138" t="11105" r="40465" b="16083"/>
                <a:stretch/>
              </p:blipFill>
              <p:spPr>
                <a:xfrm>
                  <a:off x="540914" y="3090930"/>
                  <a:ext cx="1944709" cy="2338382"/>
                </a:xfrm>
                <a:prstGeom prst="rect">
                  <a:avLst/>
                </a:prstGeom>
              </p:spPr>
            </p:pic>
            <p:pic>
              <p:nvPicPr>
                <p:cNvPr id="88" name="Picture 87">
                  <a:extLst>
                    <a:ext uri="{FF2B5EF4-FFF2-40B4-BE49-F238E27FC236}">
                      <a16:creationId xmlns:a16="http://schemas.microsoft.com/office/drawing/2014/main" id="{C1DF67AF-99EB-154E-86D5-B11448FDABE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40138" t="11105" r="40465" b="16083"/>
                <a:stretch/>
              </p:blipFill>
              <p:spPr>
                <a:xfrm>
                  <a:off x="693314" y="3243330"/>
                  <a:ext cx="1944709" cy="2338382"/>
                </a:xfrm>
                <a:prstGeom prst="rect">
                  <a:avLst/>
                </a:prstGeom>
              </p:spPr>
            </p:pic>
            <p:pic>
              <p:nvPicPr>
                <p:cNvPr id="89" name="Picture 88">
                  <a:extLst>
                    <a:ext uri="{FF2B5EF4-FFF2-40B4-BE49-F238E27FC236}">
                      <a16:creationId xmlns:a16="http://schemas.microsoft.com/office/drawing/2014/main" id="{3A229739-5DA3-0241-BCEE-C2A134E4CB3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40138" t="11105" r="40465" b="16083"/>
                <a:stretch/>
              </p:blipFill>
              <p:spPr>
                <a:xfrm>
                  <a:off x="845714" y="3395730"/>
                  <a:ext cx="1944709" cy="2338382"/>
                </a:xfrm>
                <a:prstGeom prst="rect">
                  <a:avLst/>
                </a:prstGeom>
              </p:spPr>
            </p:pic>
            <p:pic>
              <p:nvPicPr>
                <p:cNvPr id="90" name="Picture 89">
                  <a:extLst>
                    <a:ext uri="{FF2B5EF4-FFF2-40B4-BE49-F238E27FC236}">
                      <a16:creationId xmlns:a16="http://schemas.microsoft.com/office/drawing/2014/main" id="{5392601F-A03C-544D-BC22-F960E415B09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40138" t="11105" r="40465" b="16083"/>
                <a:stretch/>
              </p:blipFill>
              <p:spPr>
                <a:xfrm>
                  <a:off x="998114" y="3548130"/>
                  <a:ext cx="1944709" cy="2338382"/>
                </a:xfrm>
                <a:prstGeom prst="rect">
                  <a:avLst/>
                </a:prstGeom>
              </p:spPr>
            </p:pic>
            <p:pic>
              <p:nvPicPr>
                <p:cNvPr id="91" name="Picture 90">
                  <a:extLst>
                    <a:ext uri="{FF2B5EF4-FFF2-40B4-BE49-F238E27FC236}">
                      <a16:creationId xmlns:a16="http://schemas.microsoft.com/office/drawing/2014/main" id="{4AB7E014-2550-DF4F-BC1C-E59DC604B68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40138" t="11105" r="40465" b="16083"/>
                <a:stretch/>
              </p:blipFill>
              <p:spPr>
                <a:xfrm>
                  <a:off x="1150514" y="3700530"/>
                  <a:ext cx="1944709" cy="2338382"/>
                </a:xfrm>
                <a:prstGeom prst="rect">
                  <a:avLst/>
                </a:prstGeom>
              </p:spPr>
            </p:pic>
          </p:grpSp>
          <p:sp>
            <p:nvSpPr>
              <p:cNvPr id="85" name="Rounded Rectangle 84">
                <a:extLst>
                  <a:ext uri="{FF2B5EF4-FFF2-40B4-BE49-F238E27FC236}">
                    <a16:creationId xmlns:a16="http://schemas.microsoft.com/office/drawing/2014/main" id="{8C80D1DD-DBD0-F148-985D-B7F96291C8B3}"/>
                  </a:ext>
                </a:extLst>
              </p:cNvPr>
              <p:cNvSpPr/>
              <p:nvPr/>
            </p:nvSpPr>
            <p:spPr>
              <a:xfrm>
                <a:off x="182795" y="2936383"/>
                <a:ext cx="9165515" cy="3812146"/>
              </a:xfrm>
              <a:prstGeom prst="roundRect">
                <a:avLst>
                  <a:gd name="adj" fmla="val 7010"/>
                </a:avLst>
              </a:prstGeom>
              <a:noFill/>
              <a:ln w="12700"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86" name="Picture 85">
                <a:extLst>
                  <a:ext uri="{FF2B5EF4-FFF2-40B4-BE49-F238E27FC236}">
                    <a16:creationId xmlns:a16="http://schemas.microsoft.com/office/drawing/2014/main" id="{0905D647-D815-2D45-9C89-A22FA0E77F8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20734" t="37517" r="22623" b="34836"/>
              <a:stretch/>
            </p:blipFill>
            <p:spPr>
              <a:xfrm>
                <a:off x="3155665" y="3606084"/>
                <a:ext cx="6128250" cy="2913462"/>
              </a:xfrm>
              <a:prstGeom prst="rect">
                <a:avLst/>
              </a:prstGeom>
            </p:spPr>
          </p:pic>
        </p:grp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8F3192E2-6B27-FC4C-9316-B3C3F6701B8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379541" y="5790334"/>
              <a:ext cx="2308779" cy="0"/>
            </a:xfrm>
            <a:prstGeom prst="straightConnector1">
              <a:avLst/>
            </a:prstGeom>
            <a:ln>
              <a:solidFill>
                <a:srgbClr val="F1502F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6" name="Picture 35">
            <a:extLst>
              <a:ext uri="{FF2B5EF4-FFF2-40B4-BE49-F238E27FC236}">
                <a16:creationId xmlns:a16="http://schemas.microsoft.com/office/drawing/2014/main" id="{9EB0DFCD-717F-1846-B45E-DEBAE7C7E3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59644" y="81129"/>
            <a:ext cx="1174312" cy="490372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2B9D451B-90F8-3A48-839D-DDF7EE2C93A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859644" y="654710"/>
            <a:ext cx="1266339" cy="479355"/>
          </a:xfrm>
          <a:prstGeom prst="rect">
            <a:avLst/>
          </a:prstGeom>
          <a:ln>
            <a:noFill/>
          </a:ln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95B37605-B67F-4A4F-BB4F-335EF88DEC45}"/>
              </a:ext>
            </a:extLst>
          </p:cNvPr>
          <p:cNvGrpSpPr/>
          <p:nvPr/>
        </p:nvGrpSpPr>
        <p:grpSpPr>
          <a:xfrm>
            <a:off x="366066" y="4295352"/>
            <a:ext cx="5135699" cy="2463210"/>
            <a:chOff x="366066" y="4295352"/>
            <a:chExt cx="5135699" cy="2463210"/>
          </a:xfrm>
        </p:grpSpPr>
        <p:sp>
          <p:nvSpPr>
            <p:cNvPr id="54" name="Rounded Rectangle 53">
              <a:extLst>
                <a:ext uri="{FF2B5EF4-FFF2-40B4-BE49-F238E27FC236}">
                  <a16:creationId xmlns:a16="http://schemas.microsoft.com/office/drawing/2014/main" id="{C499B6E1-43DA-264F-95F4-FD27325914E9}"/>
                </a:ext>
              </a:extLst>
            </p:cNvPr>
            <p:cNvSpPr/>
            <p:nvPr/>
          </p:nvSpPr>
          <p:spPr>
            <a:xfrm>
              <a:off x="366066" y="4295352"/>
              <a:ext cx="5135699" cy="246321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Downloading the changes into .git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B61CBA56-693E-DD40-925B-14FB8884EDBB}"/>
                </a:ext>
              </a:extLst>
            </p:cNvPr>
            <p:cNvGrpSpPr/>
            <p:nvPr/>
          </p:nvGrpSpPr>
          <p:grpSpPr>
            <a:xfrm>
              <a:off x="2233826" y="5169334"/>
              <a:ext cx="3075735" cy="1398984"/>
              <a:chOff x="182795" y="2936383"/>
              <a:chExt cx="9165515" cy="3812146"/>
            </a:xfrm>
          </p:grpSpPr>
          <p:grpSp>
            <p:nvGrpSpPr>
              <p:cNvPr id="70" name="Group 69">
                <a:extLst>
                  <a:ext uri="{FF2B5EF4-FFF2-40B4-BE49-F238E27FC236}">
                    <a16:creationId xmlns:a16="http://schemas.microsoft.com/office/drawing/2014/main" id="{9B4B43F5-2616-E34B-BA43-54B5274F9006}"/>
                  </a:ext>
                </a:extLst>
              </p:cNvPr>
              <p:cNvGrpSpPr/>
              <p:nvPr/>
            </p:nvGrpSpPr>
            <p:grpSpPr>
              <a:xfrm>
                <a:off x="500473" y="3606084"/>
                <a:ext cx="2554309" cy="2947982"/>
                <a:chOff x="540914" y="3090930"/>
                <a:chExt cx="2554309" cy="2947982"/>
              </a:xfrm>
            </p:grpSpPr>
            <p:pic>
              <p:nvPicPr>
                <p:cNvPr id="71" name="Picture 70">
                  <a:extLst>
                    <a:ext uri="{FF2B5EF4-FFF2-40B4-BE49-F238E27FC236}">
                      <a16:creationId xmlns:a16="http://schemas.microsoft.com/office/drawing/2014/main" id="{279339BB-6C7D-B74B-A61B-088631BCFC1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40138" t="11105" r="40465" b="16083"/>
                <a:stretch/>
              </p:blipFill>
              <p:spPr>
                <a:xfrm>
                  <a:off x="540914" y="3090930"/>
                  <a:ext cx="1944709" cy="2338382"/>
                </a:xfrm>
                <a:prstGeom prst="rect">
                  <a:avLst/>
                </a:prstGeom>
              </p:spPr>
            </p:pic>
            <p:pic>
              <p:nvPicPr>
                <p:cNvPr id="72" name="Picture 71">
                  <a:extLst>
                    <a:ext uri="{FF2B5EF4-FFF2-40B4-BE49-F238E27FC236}">
                      <a16:creationId xmlns:a16="http://schemas.microsoft.com/office/drawing/2014/main" id="{B91DFC1A-4213-5B40-8D4C-9FCE919AD57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40138" t="11105" r="40465" b="16083"/>
                <a:stretch/>
              </p:blipFill>
              <p:spPr>
                <a:xfrm>
                  <a:off x="693314" y="3243330"/>
                  <a:ext cx="1944709" cy="2338382"/>
                </a:xfrm>
                <a:prstGeom prst="rect">
                  <a:avLst/>
                </a:prstGeom>
              </p:spPr>
            </p:pic>
            <p:pic>
              <p:nvPicPr>
                <p:cNvPr id="73" name="Picture 72">
                  <a:extLst>
                    <a:ext uri="{FF2B5EF4-FFF2-40B4-BE49-F238E27FC236}">
                      <a16:creationId xmlns:a16="http://schemas.microsoft.com/office/drawing/2014/main" id="{4FEDD438-440E-E546-BC35-2AEB13D5193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40138" t="11105" r="40465" b="16083"/>
                <a:stretch/>
              </p:blipFill>
              <p:spPr>
                <a:xfrm>
                  <a:off x="845714" y="3395730"/>
                  <a:ext cx="1944709" cy="2338382"/>
                </a:xfrm>
                <a:prstGeom prst="rect">
                  <a:avLst/>
                </a:prstGeom>
              </p:spPr>
            </p:pic>
            <p:pic>
              <p:nvPicPr>
                <p:cNvPr id="74" name="Picture 73">
                  <a:extLst>
                    <a:ext uri="{FF2B5EF4-FFF2-40B4-BE49-F238E27FC236}">
                      <a16:creationId xmlns:a16="http://schemas.microsoft.com/office/drawing/2014/main" id="{3D87BBA6-332A-1E4E-9E6E-B1029EAA448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40138" t="11105" r="40465" b="16083"/>
                <a:stretch/>
              </p:blipFill>
              <p:spPr>
                <a:xfrm>
                  <a:off x="998114" y="3548130"/>
                  <a:ext cx="1944709" cy="2338382"/>
                </a:xfrm>
                <a:prstGeom prst="rect">
                  <a:avLst/>
                </a:prstGeom>
              </p:spPr>
            </p:pic>
            <p:pic>
              <p:nvPicPr>
                <p:cNvPr id="75" name="Picture 74">
                  <a:extLst>
                    <a:ext uri="{FF2B5EF4-FFF2-40B4-BE49-F238E27FC236}">
                      <a16:creationId xmlns:a16="http://schemas.microsoft.com/office/drawing/2014/main" id="{D77A8B76-20E2-244C-804C-F08A84DBDA8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40138" t="11105" r="40465" b="16083"/>
                <a:stretch/>
              </p:blipFill>
              <p:spPr>
                <a:xfrm>
                  <a:off x="1150514" y="3700530"/>
                  <a:ext cx="1944709" cy="2338382"/>
                </a:xfrm>
                <a:prstGeom prst="rect">
                  <a:avLst/>
                </a:prstGeom>
              </p:spPr>
            </p:pic>
          </p:grpSp>
          <p:sp>
            <p:nvSpPr>
              <p:cNvPr id="76" name="Rounded Rectangle 75">
                <a:extLst>
                  <a:ext uri="{FF2B5EF4-FFF2-40B4-BE49-F238E27FC236}">
                    <a16:creationId xmlns:a16="http://schemas.microsoft.com/office/drawing/2014/main" id="{CE7C5193-72C5-1C43-B965-ED279C03DFD7}"/>
                  </a:ext>
                </a:extLst>
              </p:cNvPr>
              <p:cNvSpPr/>
              <p:nvPr/>
            </p:nvSpPr>
            <p:spPr>
              <a:xfrm>
                <a:off x="182795" y="2936383"/>
                <a:ext cx="9165515" cy="3812146"/>
              </a:xfrm>
              <a:prstGeom prst="roundRect">
                <a:avLst>
                  <a:gd name="adj" fmla="val 7010"/>
                </a:avLst>
              </a:prstGeom>
              <a:noFill/>
              <a:ln w="127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77" name="Picture 76">
                <a:extLst>
                  <a:ext uri="{FF2B5EF4-FFF2-40B4-BE49-F238E27FC236}">
                    <a16:creationId xmlns:a16="http://schemas.microsoft.com/office/drawing/2014/main" id="{78B3B162-C4EC-744D-B61C-5079CFB1159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20734" t="37517" r="22623" b="34836"/>
              <a:stretch/>
            </p:blipFill>
            <p:spPr>
              <a:xfrm>
                <a:off x="3155665" y="3606084"/>
                <a:ext cx="6128250" cy="2913462"/>
              </a:xfrm>
              <a:prstGeom prst="rect">
                <a:avLst/>
              </a:prstGeom>
            </p:spPr>
          </p:pic>
        </p:grpSp>
        <p:cxnSp>
          <p:nvCxnSpPr>
            <p:cNvPr id="81" name="Curved Connector 80">
              <a:extLst>
                <a:ext uri="{FF2B5EF4-FFF2-40B4-BE49-F238E27FC236}">
                  <a16:creationId xmlns:a16="http://schemas.microsoft.com/office/drawing/2014/main" id="{73279842-1C31-2A46-8E31-93A5E128E7B5}"/>
                </a:ext>
              </a:extLst>
            </p:cNvPr>
            <p:cNvCxnSpPr>
              <a:cxnSpLocks/>
            </p:cNvCxnSpPr>
            <p:nvPr/>
          </p:nvCxnSpPr>
          <p:spPr>
            <a:xfrm>
              <a:off x="2023299" y="5289944"/>
              <a:ext cx="2743200" cy="219440"/>
            </a:xfrm>
            <a:prstGeom prst="curvedConnector2">
              <a:avLst/>
            </a:prstGeom>
            <a:ln>
              <a:solidFill>
                <a:srgbClr val="F1502F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53D870AE-3B8A-9748-AF93-8122FAC0305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71529" y="4964618"/>
              <a:ext cx="1477410" cy="559253"/>
            </a:xfrm>
            <a:prstGeom prst="rect">
              <a:avLst/>
            </a:prstGeom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524139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D9A609-E8FC-C04B-97A3-B4F4D0921D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1893"/>
            <a:ext cx="121920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9. Collaborating</a:t>
            </a:r>
            <a:br>
              <a:rPr lang="en-US" dirty="0"/>
            </a:br>
            <a:r>
              <a:rPr lang="en-US" sz="2700" dirty="0">
                <a:latin typeface="Monaco" pitchFamily="2" charset="77"/>
              </a:rPr>
              <a:t>&gt; git </a:t>
            </a:r>
            <a:r>
              <a:rPr lang="en-US" sz="2700" b="1" dirty="0">
                <a:latin typeface="Monaco" pitchFamily="2" charset="77"/>
              </a:rPr>
              <a:t>fetch</a:t>
            </a:r>
            <a:r>
              <a:rPr lang="en-US" sz="2700" dirty="0">
                <a:latin typeface="Monaco" pitchFamily="2" charset="77"/>
              </a:rPr>
              <a:t> &amp; </a:t>
            </a:r>
            <a:r>
              <a:rPr lang="en-US" sz="2700" b="1" dirty="0">
                <a:latin typeface="Monaco" pitchFamily="2" charset="77"/>
              </a:rPr>
              <a:t>git merge</a:t>
            </a:r>
            <a:r>
              <a:rPr lang="en-US" b="1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267551-512A-EA4A-8A84-34EB3C2244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5"/>
            <a:ext cx="11832993" cy="487777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9.2 – Implement the changes in original </a:t>
            </a:r>
            <a:r>
              <a:rPr lang="en-US" dirty="0" err="1"/>
              <a:t>workdir</a:t>
            </a:r>
            <a:endParaRPr lang="en-US" dirty="0"/>
          </a:p>
          <a:p>
            <a:r>
              <a:rPr lang="en-US" sz="2600" b="1" dirty="0"/>
              <a:t>Fetch</a:t>
            </a:r>
            <a:r>
              <a:rPr lang="en-US" sz="2600" dirty="0"/>
              <a:t> the changes your fake collaborator pushed to GitHub</a:t>
            </a:r>
          </a:p>
          <a:p>
            <a:endParaRPr lang="en-US" sz="2600" dirty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sz="2800" dirty="0">
                <a:solidFill>
                  <a:srgbClr val="C00000"/>
                </a:solidFill>
                <a:latin typeface="Monaco" pitchFamily="2" charset="77"/>
              </a:rPr>
              <a:t>	</a:t>
            </a:r>
            <a:endParaRPr lang="en-US" sz="2000" dirty="0"/>
          </a:p>
          <a:p>
            <a:r>
              <a:rPr lang="en-US" sz="2400" dirty="0"/>
              <a:t>Check what your collaborator has changed compared to your local version</a:t>
            </a:r>
          </a:p>
          <a:p>
            <a:endParaRPr lang="en-US" sz="2400" dirty="0">
              <a:solidFill>
                <a:srgbClr val="C00000"/>
              </a:solidFill>
              <a:latin typeface="Monaco" pitchFamily="2" charset="77"/>
            </a:endParaRPr>
          </a:p>
          <a:p>
            <a:endParaRPr lang="en-US" sz="2400" dirty="0">
              <a:solidFill>
                <a:srgbClr val="C00000"/>
              </a:solidFill>
              <a:latin typeface="Monaco" pitchFamily="2" charset="77"/>
            </a:endParaRPr>
          </a:p>
          <a:p>
            <a:endParaRPr lang="en-US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endParaRPr lang="en-US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3501B0D7-892F-B048-A238-5CF96F07AC82}"/>
              </a:ext>
            </a:extLst>
          </p:cNvPr>
          <p:cNvSpPr/>
          <p:nvPr/>
        </p:nvSpPr>
        <p:spPr>
          <a:xfrm>
            <a:off x="577764" y="2320398"/>
            <a:ext cx="2970131" cy="763598"/>
          </a:xfrm>
          <a:prstGeom prst="roundRect">
            <a:avLst>
              <a:gd name="adj" fmla="val 8848"/>
            </a:avLst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cd ~/</a:t>
            </a:r>
            <a:r>
              <a:rPr lang="en-US" sz="20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workdir</a:t>
            </a:r>
            <a:endParaRPr lang="en-US" sz="2000" dirty="0">
              <a:solidFill>
                <a:schemeClr val="bg1">
                  <a:lumMod val="85000"/>
                </a:schemeClr>
              </a:solidFill>
              <a:latin typeface="Monaco" pitchFamily="2" charset="77"/>
            </a:endParaRPr>
          </a:p>
          <a:p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fetch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42A4370-84B6-2F4B-937F-0BEF1EAEBF28}"/>
              </a:ext>
            </a:extLst>
          </p:cNvPr>
          <p:cNvSpPr/>
          <p:nvPr/>
        </p:nvSpPr>
        <p:spPr>
          <a:xfrm>
            <a:off x="577764" y="3854414"/>
            <a:ext cx="6185603" cy="603188"/>
          </a:xfrm>
          <a:prstGeom prst="roundRect">
            <a:avLst>
              <a:gd name="adj" fmla="val 8848"/>
            </a:avLst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diff master origin/master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A4EACEC5-1A3C-E84D-B799-AF75474B4913}"/>
              </a:ext>
            </a:extLst>
          </p:cNvPr>
          <p:cNvGrpSpPr/>
          <p:nvPr/>
        </p:nvGrpSpPr>
        <p:grpSpPr>
          <a:xfrm>
            <a:off x="1202480" y="4335402"/>
            <a:ext cx="7518811" cy="1149245"/>
            <a:chOff x="1202480" y="4335402"/>
            <a:chExt cx="7518811" cy="1149245"/>
          </a:xfrm>
        </p:grpSpPr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95D739F1-3C21-F044-9248-F0616AEE8F3B}"/>
                </a:ext>
              </a:extLst>
            </p:cNvPr>
            <p:cNvSpPr/>
            <p:nvPr/>
          </p:nvSpPr>
          <p:spPr>
            <a:xfrm>
              <a:off x="1202480" y="4718823"/>
              <a:ext cx="1923384" cy="765824"/>
            </a:xfrm>
            <a:prstGeom prst="round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Your local master branch</a:t>
              </a:r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D5A12C36-98ED-2542-ACFB-2D79A3F60F18}"/>
                </a:ext>
              </a:extLst>
            </p:cNvPr>
            <p:cNvSpPr/>
            <p:nvPr/>
          </p:nvSpPr>
          <p:spPr>
            <a:xfrm>
              <a:off x="4223672" y="4574490"/>
              <a:ext cx="4497619" cy="910157"/>
            </a:xfrm>
            <a:prstGeom prst="round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Master branch on GitLab </a:t>
              </a:r>
            </a:p>
            <a:p>
              <a:pPr algn="ctr"/>
              <a:r>
                <a:rPr lang="en-US" sz="20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(origin is what we nicknamed our remote repo on GitLab)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64AA77ED-2321-3443-93BF-FFFFD74CDF5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00288" y="4357956"/>
              <a:ext cx="300038" cy="360867"/>
            </a:xfrm>
            <a:prstGeom prst="straightConnector1">
              <a:avLst/>
            </a:prstGeom>
            <a:ln>
              <a:solidFill>
                <a:srgbClr val="F1502F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2E0B1191-95EA-894E-B400-20CD1BD40CC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913178" y="4335402"/>
              <a:ext cx="310494" cy="383421"/>
            </a:xfrm>
            <a:prstGeom prst="straightConnector1">
              <a:avLst/>
            </a:prstGeom>
            <a:ln>
              <a:solidFill>
                <a:srgbClr val="F1502F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0DB3A116-0BA7-3D4E-B299-42325BD734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9644" y="81129"/>
            <a:ext cx="1174312" cy="49037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CCF41A4-CA5E-614B-A62D-A022D835DC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59644" y="654710"/>
            <a:ext cx="1266339" cy="47935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99732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A8F80EF6-80A8-164B-A1FB-03995EBE2F25}"/>
              </a:ext>
            </a:extLst>
          </p:cNvPr>
          <p:cNvSpPr/>
          <p:nvPr/>
        </p:nvSpPr>
        <p:spPr>
          <a:xfrm>
            <a:off x="1" y="5922335"/>
            <a:ext cx="12192000" cy="935665"/>
          </a:xfrm>
          <a:prstGeom prst="rect">
            <a:avLst/>
          </a:prstGeom>
          <a:solidFill>
            <a:srgbClr val="F1502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You have now fetched and merged changes from different people (or yourself on a different computer/folder)!</a:t>
            </a: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60911B64-95E8-A044-9F3C-5AE56280F6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9. Collaborating</a:t>
            </a:r>
            <a:br>
              <a:rPr lang="en-US" dirty="0"/>
            </a:br>
            <a:r>
              <a:rPr lang="en-US" sz="2700" dirty="0">
                <a:latin typeface="Monaco" pitchFamily="2" charset="77"/>
              </a:rPr>
              <a:t>&gt; git fetch &amp; git merge</a:t>
            </a:r>
            <a:r>
              <a:rPr lang="en-US" dirty="0"/>
              <a:t> </a:t>
            </a:r>
          </a:p>
        </p:txBody>
      </p:sp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2E3E7B1D-90D0-B34E-A05A-749ED4DBD1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5"/>
            <a:ext cx="11832993" cy="4877778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If these are changes you want in your </a:t>
            </a:r>
            <a:r>
              <a:rPr lang="en-US" sz="24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workdir</a:t>
            </a: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merge the changes</a:t>
            </a:r>
            <a:endParaRPr lang="en-US" sz="2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endParaRPr lang="en-US" dirty="0"/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604F64E8-4D3B-4648-B6AC-4342D502E97C}"/>
              </a:ext>
            </a:extLst>
          </p:cNvPr>
          <p:cNvSpPr/>
          <p:nvPr/>
        </p:nvSpPr>
        <p:spPr>
          <a:xfrm>
            <a:off x="577764" y="1737302"/>
            <a:ext cx="2970131" cy="465665"/>
          </a:xfrm>
          <a:prstGeom prst="roundRect">
            <a:avLst>
              <a:gd name="adj" fmla="val 8848"/>
            </a:avLst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merge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87F6576D-F50F-3540-AB5F-7E54402457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9644" y="81129"/>
            <a:ext cx="1174312" cy="490372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40CFCFB2-98D1-D840-B539-4B7A777B34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9644" y="654710"/>
            <a:ext cx="1266339" cy="479355"/>
          </a:xfrm>
          <a:prstGeom prst="rect">
            <a:avLst/>
          </a:prstGeom>
          <a:ln>
            <a:noFill/>
          </a:ln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8C259F29-3940-734B-8831-F14D48CD54D3}"/>
              </a:ext>
            </a:extLst>
          </p:cNvPr>
          <p:cNvGrpSpPr/>
          <p:nvPr/>
        </p:nvGrpSpPr>
        <p:grpSpPr>
          <a:xfrm>
            <a:off x="699459" y="2355331"/>
            <a:ext cx="2111475" cy="1331943"/>
            <a:chOff x="9922481" y="1248385"/>
            <a:chExt cx="2111475" cy="1331943"/>
          </a:xfrm>
        </p:grpSpPr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D8C0342C-81C1-4149-BFD2-BD4F7E4AB97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922481" y="1904609"/>
              <a:ext cx="675719" cy="675719"/>
            </a:xfrm>
            <a:prstGeom prst="rect">
              <a:avLst/>
            </a:prstGeom>
          </p:spPr>
        </p:pic>
        <p:sp>
          <p:nvSpPr>
            <p:cNvPr id="45" name="Right Arrow 44">
              <a:extLst>
                <a:ext uri="{FF2B5EF4-FFF2-40B4-BE49-F238E27FC236}">
                  <a16:creationId xmlns:a16="http://schemas.microsoft.com/office/drawing/2014/main" id="{386B6B2A-AEB8-7440-A5EC-FE0821E6E717}"/>
                </a:ext>
              </a:extLst>
            </p:cNvPr>
            <p:cNvSpPr/>
            <p:nvPr/>
          </p:nvSpPr>
          <p:spPr>
            <a:xfrm rot="7975532">
              <a:off x="10509996" y="1679206"/>
              <a:ext cx="271880" cy="391829"/>
            </a:xfrm>
            <a:prstGeom prst="rightArrow">
              <a:avLst/>
            </a:prstGeom>
            <a:solidFill>
              <a:srgbClr val="F1502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41C34F97-1AAC-BF4A-B752-E2D068E9A5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767617" y="1248385"/>
              <a:ext cx="1266339" cy="479355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67EA4CB2-C700-6240-A58E-7DE4DFB86F18}"/>
              </a:ext>
            </a:extLst>
          </p:cNvPr>
          <p:cNvGrpSpPr/>
          <p:nvPr/>
        </p:nvGrpSpPr>
        <p:grpSpPr>
          <a:xfrm>
            <a:off x="3336001" y="2644495"/>
            <a:ext cx="6275768" cy="3233059"/>
            <a:chOff x="3336001" y="2644495"/>
            <a:chExt cx="6275768" cy="3233059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EF57EB1B-6910-FC45-A7B9-552242F0DF7B}"/>
                </a:ext>
              </a:extLst>
            </p:cNvPr>
            <p:cNvGrpSpPr/>
            <p:nvPr/>
          </p:nvGrpSpPr>
          <p:grpSpPr>
            <a:xfrm>
              <a:off x="5462792" y="4167237"/>
              <a:ext cx="1312781" cy="1136789"/>
              <a:chOff x="7631469" y="2093562"/>
              <a:chExt cx="2152988" cy="2152988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2669DE8A-A38E-E041-AB2F-DCCD6B9F47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631469" y="2093562"/>
                <a:ext cx="2152988" cy="2152988"/>
              </a:xfrm>
              <a:prstGeom prst="rect">
                <a:avLst/>
              </a:prstGeom>
            </p:spPr>
          </p:pic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9716EEA-DCE7-0D40-901A-A7A63A2F54AB}"/>
                  </a:ext>
                </a:extLst>
              </p:cNvPr>
              <p:cNvSpPr/>
              <p:nvPr/>
            </p:nvSpPr>
            <p:spPr>
              <a:xfrm>
                <a:off x="8321040" y="2493120"/>
                <a:ext cx="804672" cy="119415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71E6112A-C6F6-E747-B534-917A256B0622}"/>
                </a:ext>
              </a:extLst>
            </p:cNvPr>
            <p:cNvGrpSpPr/>
            <p:nvPr/>
          </p:nvGrpSpPr>
          <p:grpSpPr>
            <a:xfrm>
              <a:off x="3336001" y="4659049"/>
              <a:ext cx="2155134" cy="1173723"/>
              <a:chOff x="2257602" y="4862466"/>
              <a:chExt cx="2955735" cy="1609745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0FB2A9AD-88AC-7246-B4FF-874B88B34013}"/>
                  </a:ext>
                </a:extLst>
              </p:cNvPr>
              <p:cNvGrpSpPr/>
              <p:nvPr/>
            </p:nvGrpSpPr>
            <p:grpSpPr>
              <a:xfrm>
                <a:off x="2257602" y="4862466"/>
                <a:ext cx="1189827" cy="1609745"/>
                <a:chOff x="3095029" y="3993320"/>
                <a:chExt cx="1189827" cy="1609745"/>
              </a:xfrm>
            </p:grpSpPr>
            <p:pic>
              <p:nvPicPr>
                <p:cNvPr id="8" name="Picture 7">
                  <a:extLst>
                    <a:ext uri="{FF2B5EF4-FFF2-40B4-BE49-F238E27FC236}">
                      <a16:creationId xmlns:a16="http://schemas.microsoft.com/office/drawing/2014/main" id="{FD417ECE-D2DB-B642-926E-E51CE058AE2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saturation sat="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119879" y="3993320"/>
                  <a:ext cx="1100934" cy="1100934"/>
                </a:xfrm>
                <a:prstGeom prst="rect">
                  <a:avLst/>
                </a:prstGeom>
              </p:spPr>
            </p:pic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1B48B411-CEA1-4D46-8069-DD775CA24C91}"/>
                    </a:ext>
                  </a:extLst>
                </p:cNvPr>
                <p:cNvSpPr txBox="1"/>
                <p:nvPr/>
              </p:nvSpPr>
              <p:spPr>
                <a:xfrm>
                  <a:off x="3095029" y="5138743"/>
                  <a:ext cx="1189827" cy="46432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600" dirty="0" err="1"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rPr>
                    <a:t>workdir</a:t>
                  </a:r>
                  <a:endParaRPr lang="en-US" sz="28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endParaRPr>
                </a:p>
              </p:txBody>
            </p:sp>
          </p:grp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84DD4B19-92D1-5348-99BF-40665FEE7B4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790468" y="4862466"/>
                <a:ext cx="1422869" cy="479576"/>
              </a:xfrm>
              <a:prstGeom prst="straightConnector1">
                <a:avLst/>
              </a:prstGeom>
              <a:ln w="57150">
                <a:solidFill>
                  <a:srgbClr val="00B050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BB815BBC-5C4B-BF48-BAAE-B134F7B3C8FC}"/>
                  </a:ext>
                </a:extLst>
              </p:cNvPr>
              <p:cNvSpPr/>
              <p:nvPr/>
            </p:nvSpPr>
            <p:spPr>
              <a:xfrm>
                <a:off x="4320360" y="4909667"/>
                <a:ext cx="418474" cy="43237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dirty="0">
                    <a:solidFill>
                      <a:srgbClr val="00B050"/>
                    </a:solidFill>
                  </a:rPr>
                  <a:t>✓</a:t>
                </a:r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A15D03ED-7FEC-EF40-AE80-DCAD7F70DD3B}"/>
                </a:ext>
              </a:extLst>
            </p:cNvPr>
            <p:cNvGrpSpPr/>
            <p:nvPr/>
          </p:nvGrpSpPr>
          <p:grpSpPr>
            <a:xfrm>
              <a:off x="6862677" y="4659049"/>
              <a:ext cx="2749092" cy="1218505"/>
              <a:chOff x="7094387" y="4862466"/>
              <a:chExt cx="3770341" cy="1671162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CD70E3EF-9E16-EA4D-AABC-C13D3994023F}"/>
                  </a:ext>
                </a:extLst>
              </p:cNvPr>
              <p:cNvGrpSpPr/>
              <p:nvPr/>
            </p:nvGrpSpPr>
            <p:grpSpPr>
              <a:xfrm>
                <a:off x="7094387" y="4862466"/>
                <a:ext cx="3770341" cy="1671162"/>
                <a:chOff x="7094387" y="4862466"/>
                <a:chExt cx="3770341" cy="1671162"/>
              </a:xfrm>
            </p:grpSpPr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1F861F8F-4E3A-0149-A09D-684FFFF837B4}"/>
                    </a:ext>
                  </a:extLst>
                </p:cNvPr>
                <p:cNvGrpSpPr/>
                <p:nvPr/>
              </p:nvGrpSpPr>
              <p:grpSpPr>
                <a:xfrm>
                  <a:off x="8107375" y="4862466"/>
                  <a:ext cx="2757353" cy="1671162"/>
                  <a:chOff x="6061433" y="3993320"/>
                  <a:chExt cx="2757353" cy="1671162"/>
                </a:xfrm>
              </p:grpSpPr>
              <p:pic>
                <p:nvPicPr>
                  <p:cNvPr id="5" name="Picture 4">
                    <a:extLst>
                      <a:ext uri="{FF2B5EF4-FFF2-40B4-BE49-F238E27FC236}">
                        <a16:creationId xmlns:a16="http://schemas.microsoft.com/office/drawing/2014/main" id="{4C93DB45-D3B1-7C40-A8D2-0C624ED09E8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biLevel thresh="75000"/>
                    <a:extLst>
                      <a:ext uri="{BEBA8EAE-BF5A-486C-A8C5-ECC9F3942E4B}">
                        <a14:imgProps xmlns:a14="http://schemas.microsoft.com/office/drawing/2010/main">
                          <a14:imgLayer r:embed="rId8">
                            <a14:imgEffect>
                              <a14:saturation sat="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889643" y="3993320"/>
                    <a:ext cx="1100934" cy="1100934"/>
                  </a:xfrm>
                  <a:prstGeom prst="rect">
                    <a:avLst/>
                  </a:prstGeom>
                </p:spPr>
              </p:pic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0A28E395-DFA5-DA42-958C-82ECCF9E12A7}"/>
                      </a:ext>
                    </a:extLst>
                  </p:cNvPr>
                  <p:cNvSpPr txBox="1"/>
                  <p:nvPr/>
                </p:nvSpPr>
                <p:spPr>
                  <a:xfrm>
                    <a:off x="6061433" y="5200160"/>
                    <a:ext cx="2757353" cy="46432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1600" dirty="0" err="1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rPr>
                      <a:t>workdir_fake_collab</a:t>
                    </a:r>
                    <a:endParaRPr lang="en-US" sz="1600" dirty="0"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endParaRPr>
                  </a:p>
                </p:txBody>
              </p:sp>
            </p:grpSp>
            <p:cxnSp>
              <p:nvCxnSpPr>
                <p:cNvPr id="18" name="Straight Arrow Connector 17">
                  <a:extLst>
                    <a:ext uri="{FF2B5EF4-FFF2-40B4-BE49-F238E27FC236}">
                      <a16:creationId xmlns:a16="http://schemas.microsoft.com/office/drawing/2014/main" id="{D2E53E5D-8AC9-3842-A62C-5871E8A7B16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094387" y="4909667"/>
                  <a:ext cx="1555855" cy="432375"/>
                </a:xfrm>
                <a:prstGeom prst="straightConnector1">
                  <a:avLst/>
                </a:prstGeom>
                <a:ln w="57150">
                  <a:solidFill>
                    <a:srgbClr val="00B050"/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17E884B2-DCC2-134A-81DF-57F34681B7DA}"/>
                  </a:ext>
                </a:extLst>
              </p:cNvPr>
              <p:cNvSpPr/>
              <p:nvPr/>
            </p:nvSpPr>
            <p:spPr>
              <a:xfrm>
                <a:off x="7551587" y="4862466"/>
                <a:ext cx="418474" cy="43237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dirty="0">
                    <a:solidFill>
                      <a:srgbClr val="00B050"/>
                    </a:solidFill>
                  </a:rPr>
                  <a:t>✓</a:t>
                </a:r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59977BFC-B774-6E43-9D4A-6CCA572DF48A}"/>
                </a:ext>
              </a:extLst>
            </p:cNvPr>
            <p:cNvGrpSpPr/>
            <p:nvPr/>
          </p:nvGrpSpPr>
          <p:grpSpPr>
            <a:xfrm>
              <a:off x="6101983" y="3304533"/>
              <a:ext cx="305125" cy="862703"/>
              <a:chOff x="5776779" y="2401263"/>
              <a:chExt cx="418474" cy="1183185"/>
            </a:xfrm>
          </p:grpSpPr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C1AEB918-A5BA-6D4F-AA8A-F432FB31668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934266" y="2401263"/>
                <a:ext cx="0" cy="1183185"/>
              </a:xfrm>
              <a:prstGeom prst="straightConnector1">
                <a:avLst/>
              </a:prstGeom>
              <a:ln w="57150">
                <a:solidFill>
                  <a:srgbClr val="00B050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469B3BED-F9BC-B04C-BF3A-EAD3BB13CE9A}"/>
                  </a:ext>
                </a:extLst>
              </p:cNvPr>
              <p:cNvSpPr/>
              <p:nvPr/>
            </p:nvSpPr>
            <p:spPr>
              <a:xfrm>
                <a:off x="5776779" y="2883193"/>
                <a:ext cx="418474" cy="43237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dirty="0">
                    <a:solidFill>
                      <a:srgbClr val="00B050"/>
                    </a:solidFill>
                  </a:rPr>
                  <a:t>✓</a:t>
                </a:r>
              </a:p>
            </p:txBody>
          </p:sp>
        </p:grpSp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3F024A19-23A9-584D-8669-4D5761D290C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32900" y="2644495"/>
              <a:ext cx="1567826" cy="593479"/>
            </a:xfrm>
            <a:prstGeom prst="rect">
              <a:avLst/>
            </a:prstGeom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441459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D59D2B2-14D5-A648-AED1-1D88EF5DA3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4250" y="0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2205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85E23E-2EA8-EE40-A7DC-6ADABF6B4E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9. Collaborating</a:t>
            </a:r>
            <a:endParaRPr lang="en-US" sz="27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4152A9-57F8-5945-ADCB-6A6634327E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999" y="1138956"/>
            <a:ext cx="11814383" cy="713625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800" dirty="0"/>
              <a:t>1) Add collaborators in your GitLab repository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7FCDDB9-2E8D-374D-9DD2-E266C149CD54}"/>
              </a:ext>
            </a:extLst>
          </p:cNvPr>
          <p:cNvGrpSpPr/>
          <p:nvPr/>
        </p:nvGrpSpPr>
        <p:grpSpPr>
          <a:xfrm>
            <a:off x="7569044" y="5883306"/>
            <a:ext cx="4506352" cy="862016"/>
            <a:chOff x="7396030" y="4925059"/>
            <a:chExt cx="4506352" cy="862016"/>
          </a:xfrm>
        </p:grpSpPr>
        <p:sp>
          <p:nvSpPr>
            <p:cNvPr id="32" name="Rounded Rectangle 31">
              <a:extLst>
                <a:ext uri="{FF2B5EF4-FFF2-40B4-BE49-F238E27FC236}">
                  <a16:creationId xmlns:a16="http://schemas.microsoft.com/office/drawing/2014/main" id="{4FAD0A7A-DAB3-B843-A67F-7622648738FA}"/>
                </a:ext>
              </a:extLst>
            </p:cNvPr>
            <p:cNvSpPr/>
            <p:nvPr/>
          </p:nvSpPr>
          <p:spPr>
            <a:xfrm>
              <a:off x="7396030" y="5146995"/>
              <a:ext cx="4506352" cy="640080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The original owner of the repository can review your changes before incorporating it </a:t>
              </a: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55313906-284A-DB4A-81C6-43F2C8969538}"/>
                </a:ext>
              </a:extLst>
            </p:cNvPr>
            <p:cNvCxnSpPr>
              <a:cxnSpLocks/>
              <a:stCxn id="32" idx="0"/>
            </p:cNvCxnSpPr>
            <p:nvPr/>
          </p:nvCxnSpPr>
          <p:spPr>
            <a:xfrm flipV="1">
              <a:off x="9649206" y="4925059"/>
              <a:ext cx="262890" cy="221936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2A11BABB-A311-0E4C-A322-534CA8AF9833}"/>
              </a:ext>
            </a:extLst>
          </p:cNvPr>
          <p:cNvGrpSpPr/>
          <p:nvPr/>
        </p:nvGrpSpPr>
        <p:grpSpPr>
          <a:xfrm>
            <a:off x="2932041" y="3939882"/>
            <a:ext cx="2911582" cy="2003591"/>
            <a:chOff x="2978483" y="2890195"/>
            <a:chExt cx="2911582" cy="2003591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6B383444-B454-4E44-8CFE-C2515799CCF5}"/>
                </a:ext>
              </a:extLst>
            </p:cNvPr>
            <p:cNvGrpSpPr/>
            <p:nvPr/>
          </p:nvGrpSpPr>
          <p:grpSpPr>
            <a:xfrm>
              <a:off x="3348033" y="2890195"/>
              <a:ext cx="2542032" cy="2003591"/>
              <a:chOff x="3786945" y="2890195"/>
              <a:chExt cx="2542032" cy="2003591"/>
            </a:xfrm>
          </p:grpSpPr>
          <p:sp>
            <p:nvSpPr>
              <p:cNvPr id="13" name="Rounded Rectangle 12">
                <a:extLst>
                  <a:ext uri="{FF2B5EF4-FFF2-40B4-BE49-F238E27FC236}">
                    <a16:creationId xmlns:a16="http://schemas.microsoft.com/office/drawing/2014/main" id="{DC20636C-19BB-8945-966A-59845AFBA55F}"/>
                  </a:ext>
                </a:extLst>
              </p:cNvPr>
              <p:cNvSpPr/>
              <p:nvPr/>
            </p:nvSpPr>
            <p:spPr>
              <a:xfrm>
                <a:off x="3823521" y="2890195"/>
                <a:ext cx="2505456" cy="126049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latin typeface="Monaco" pitchFamily="2" charset="77"/>
                  </a:rPr>
                  <a:t>Add &amp; Commit Changes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6C74910-C21C-754D-9972-C9F25EC201B0}"/>
                  </a:ext>
                </a:extLst>
              </p:cNvPr>
              <p:cNvSpPr txBox="1"/>
              <p:nvPr/>
            </p:nvSpPr>
            <p:spPr>
              <a:xfrm>
                <a:off x="3786945" y="4185900"/>
                <a:ext cx="2505456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Track your changes using Git</a:t>
                </a:r>
              </a:p>
            </p:txBody>
          </p:sp>
        </p:grp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BCE1D11A-DFB3-3F4C-B8E7-C5EA6626D81A}"/>
                </a:ext>
              </a:extLst>
            </p:cNvPr>
            <p:cNvCxnSpPr>
              <a:cxnSpLocks/>
            </p:cNvCxnSpPr>
            <p:nvPr/>
          </p:nvCxnSpPr>
          <p:spPr>
            <a:xfrm>
              <a:off x="2978483" y="3559078"/>
              <a:ext cx="293373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6BC7D6A3-C072-4F4B-B37E-C70F480271B8}"/>
              </a:ext>
            </a:extLst>
          </p:cNvPr>
          <p:cNvGrpSpPr/>
          <p:nvPr/>
        </p:nvGrpSpPr>
        <p:grpSpPr>
          <a:xfrm>
            <a:off x="8997615" y="3945252"/>
            <a:ext cx="2904767" cy="1949735"/>
            <a:chOff x="9044057" y="2895565"/>
            <a:chExt cx="2904767" cy="1949735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5C48DC98-A396-134E-9B13-9D8451F7E85E}"/>
                </a:ext>
              </a:extLst>
            </p:cNvPr>
            <p:cNvGrpSpPr/>
            <p:nvPr/>
          </p:nvGrpSpPr>
          <p:grpSpPr>
            <a:xfrm>
              <a:off x="9434507" y="2895565"/>
              <a:ext cx="2514317" cy="1949735"/>
              <a:chOff x="9562523" y="2895565"/>
              <a:chExt cx="2514317" cy="1949735"/>
            </a:xfrm>
          </p:grpSpPr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4650898B-E0DA-AD43-99EF-AE0BA1EAC969}"/>
                  </a:ext>
                </a:extLst>
              </p:cNvPr>
              <p:cNvGrpSpPr/>
              <p:nvPr/>
            </p:nvGrpSpPr>
            <p:grpSpPr>
              <a:xfrm>
                <a:off x="9562523" y="2895565"/>
                <a:ext cx="2505456" cy="1260490"/>
                <a:chOff x="9562523" y="2895565"/>
                <a:chExt cx="2505456" cy="1260490"/>
              </a:xfrm>
            </p:grpSpPr>
            <p:pic>
              <p:nvPicPr>
                <p:cNvPr id="10" name="Picture 9">
                  <a:extLst>
                    <a:ext uri="{FF2B5EF4-FFF2-40B4-BE49-F238E27FC236}">
                      <a16:creationId xmlns:a16="http://schemas.microsoft.com/office/drawing/2014/main" id="{E670465C-13EC-4C42-A01F-217DB668842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0402183" y="3003748"/>
                  <a:ext cx="826136" cy="1101515"/>
                </a:xfrm>
                <a:prstGeom prst="rect">
                  <a:avLst/>
                </a:prstGeom>
              </p:spPr>
            </p:pic>
            <p:sp>
              <p:nvSpPr>
                <p:cNvPr id="22" name="Rounded Rectangle 21">
                  <a:extLst>
                    <a:ext uri="{FF2B5EF4-FFF2-40B4-BE49-F238E27FC236}">
                      <a16:creationId xmlns:a16="http://schemas.microsoft.com/office/drawing/2014/main" id="{95DC4265-E0A2-994B-8F08-ACE56AA926A1}"/>
                    </a:ext>
                  </a:extLst>
                </p:cNvPr>
                <p:cNvSpPr/>
                <p:nvPr/>
              </p:nvSpPr>
              <p:spPr>
                <a:xfrm>
                  <a:off x="9562523" y="2895565"/>
                  <a:ext cx="2505456" cy="1260490"/>
                </a:xfrm>
                <a:prstGeom prst="roundRect">
                  <a:avLst/>
                </a:prstGeom>
                <a:noFill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 dirty="0">
                    <a:latin typeface="Monaco" pitchFamily="2" charset="77"/>
                  </a:endParaRPr>
                </a:p>
              </p:txBody>
            </p:sp>
          </p:grp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F60BA42-8CFB-4C4C-9E91-6ABB58A6A956}"/>
                  </a:ext>
                </a:extLst>
              </p:cNvPr>
              <p:cNvSpPr txBox="1"/>
              <p:nvPr/>
            </p:nvSpPr>
            <p:spPr>
              <a:xfrm>
                <a:off x="9571384" y="4137414"/>
                <a:ext cx="2505456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Make a </a:t>
                </a:r>
              </a:p>
              <a:p>
                <a:pPr algn="ctr"/>
                <a:r>
                  <a:rPr lang="en-US" sz="2000" b="1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pull request</a:t>
                </a:r>
              </a:p>
            </p:txBody>
          </p:sp>
        </p:grp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711751A0-03DD-F647-8B64-34B503E25DA3}"/>
                </a:ext>
              </a:extLst>
            </p:cNvPr>
            <p:cNvCxnSpPr>
              <a:cxnSpLocks/>
            </p:cNvCxnSpPr>
            <p:nvPr/>
          </p:nvCxnSpPr>
          <p:spPr>
            <a:xfrm>
              <a:off x="9044057" y="3554505"/>
              <a:ext cx="293373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Content Placeholder 2">
            <a:extLst>
              <a:ext uri="{FF2B5EF4-FFF2-40B4-BE49-F238E27FC236}">
                <a16:creationId xmlns:a16="http://schemas.microsoft.com/office/drawing/2014/main" id="{14F8CBD3-4531-F140-B00A-D8FAA327E783}"/>
              </a:ext>
            </a:extLst>
          </p:cNvPr>
          <p:cNvSpPr txBox="1">
            <a:spLocks/>
          </p:cNvSpPr>
          <p:nvPr/>
        </p:nvSpPr>
        <p:spPr>
          <a:xfrm>
            <a:off x="182794" y="3180146"/>
            <a:ext cx="11814383" cy="7136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Helvetica Neue"/>
                <a:ea typeface="+mn-ea"/>
                <a:cs typeface="Helvetica Neue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Helvetica Neue"/>
                <a:ea typeface="+mn-ea"/>
                <a:cs typeface="Helvetica Neue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Helvetica Neue"/>
                <a:ea typeface="+mn-ea"/>
                <a:cs typeface="Helvetica Neue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Helvetica Neue"/>
                <a:ea typeface="+mn-ea"/>
                <a:cs typeface="Helvetica Neue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Helvetica Neue"/>
                <a:ea typeface="+mn-ea"/>
                <a:cs typeface="Helvetica Ne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2) Using pull request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5A207EC-7821-914B-B2CA-844C0C8D6997}"/>
              </a:ext>
            </a:extLst>
          </p:cNvPr>
          <p:cNvGrpSpPr/>
          <p:nvPr/>
        </p:nvGrpSpPr>
        <p:grpSpPr>
          <a:xfrm>
            <a:off x="308765" y="3939882"/>
            <a:ext cx="2505456" cy="1955256"/>
            <a:chOff x="308765" y="3939882"/>
            <a:chExt cx="2505456" cy="1955256"/>
          </a:xfrm>
        </p:grpSpPr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F752A4F1-0A7C-7541-BF2A-547B2AAEE8A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577524" y="4068940"/>
              <a:ext cx="955964" cy="955964"/>
            </a:xfrm>
            <a:prstGeom prst="rect">
              <a:avLst/>
            </a:prstGeom>
          </p:spPr>
        </p:pic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A7D48CB3-85DC-374F-A70D-5A4EA1D876D2}"/>
                </a:ext>
              </a:extLst>
            </p:cNvPr>
            <p:cNvSpPr/>
            <p:nvPr/>
          </p:nvSpPr>
          <p:spPr>
            <a:xfrm>
              <a:off x="308765" y="3939882"/>
              <a:ext cx="2505456" cy="1260490"/>
            </a:xfrm>
            <a:prstGeom prst="round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000" dirty="0">
                <a:latin typeface="Monaco" pitchFamily="2" charset="7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7660728-3BDE-394C-BDC0-0186AFF757D1}"/>
                </a:ext>
              </a:extLst>
            </p:cNvPr>
            <p:cNvSpPr txBox="1"/>
            <p:nvPr/>
          </p:nvSpPr>
          <p:spPr>
            <a:xfrm>
              <a:off x="308765" y="5187252"/>
              <a:ext cx="245704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Fork &amp; clone a repo on GitLab</a:t>
              </a:r>
            </a:p>
          </p:txBody>
        </p:sp>
        <p:pic>
          <p:nvPicPr>
            <p:cNvPr id="41" name="Graphic 40">
              <a:extLst>
                <a:ext uri="{FF2B5EF4-FFF2-40B4-BE49-F238E27FC236}">
                  <a16:creationId xmlns:a16="http://schemas.microsoft.com/office/drawing/2014/main" id="{5274C5D4-EDF5-9A4A-BAC8-99F8EBDC7AE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14738" y="4058860"/>
              <a:ext cx="992597" cy="992597"/>
            </a:xfrm>
            <a:prstGeom prst="rect">
              <a:avLst/>
            </a:prstGeom>
          </p:spPr>
        </p:pic>
      </p:grpSp>
      <p:pic>
        <p:nvPicPr>
          <p:cNvPr id="39" name="Picture 38">
            <a:extLst>
              <a:ext uri="{FF2B5EF4-FFF2-40B4-BE49-F238E27FC236}">
                <a16:creationId xmlns:a16="http://schemas.microsoft.com/office/drawing/2014/main" id="{0A502785-1172-1140-9E08-D3009B01AC1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859644" y="81129"/>
            <a:ext cx="1174312" cy="490372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A2B9ED54-D207-6344-B7E9-081F9696EC2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859644" y="654710"/>
            <a:ext cx="1266339" cy="479355"/>
          </a:xfrm>
          <a:prstGeom prst="rect">
            <a:avLst/>
          </a:prstGeom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85FD1CE-2B41-4D4A-B7F6-CE75BD0F4B2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7486" y="1988376"/>
            <a:ext cx="3200496" cy="71362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939B965-CFF7-494A-A157-3BA8A67EA2FD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18171" r="-7151" b="41970"/>
          <a:stretch/>
        </p:blipFill>
        <p:spPr>
          <a:xfrm>
            <a:off x="5255280" y="1765656"/>
            <a:ext cx="6277479" cy="1738916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7BBA4638-9860-7B4E-822B-F5B6BF54132B}"/>
              </a:ext>
            </a:extLst>
          </p:cNvPr>
          <p:cNvGrpSpPr/>
          <p:nvPr/>
        </p:nvGrpSpPr>
        <p:grpSpPr>
          <a:xfrm>
            <a:off x="5950139" y="3939882"/>
            <a:ext cx="3091437" cy="1952127"/>
            <a:chOff x="5950139" y="3939882"/>
            <a:chExt cx="3091437" cy="1952127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15F95EC0-963E-554E-9290-E6F10AA5A1BD}"/>
                </a:ext>
              </a:extLst>
            </p:cNvPr>
            <p:cNvGrpSpPr/>
            <p:nvPr/>
          </p:nvGrpSpPr>
          <p:grpSpPr>
            <a:xfrm>
              <a:off x="6206936" y="3939882"/>
              <a:ext cx="2834640" cy="1952127"/>
              <a:chOff x="6564274" y="2890195"/>
              <a:chExt cx="2834640" cy="1952127"/>
            </a:xfrm>
          </p:grpSpPr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FEA4D30F-31F2-4348-9E09-2AF3109C7F13}"/>
                  </a:ext>
                </a:extLst>
              </p:cNvPr>
              <p:cNvGrpSpPr/>
              <p:nvPr/>
            </p:nvGrpSpPr>
            <p:grpSpPr>
              <a:xfrm>
                <a:off x="6736744" y="2890195"/>
                <a:ext cx="2505456" cy="1260490"/>
                <a:chOff x="6736744" y="2890195"/>
                <a:chExt cx="2505456" cy="1260490"/>
              </a:xfrm>
            </p:grpSpPr>
            <p:sp>
              <p:nvSpPr>
                <p:cNvPr id="15" name="Rounded Rectangle 14">
                  <a:extLst>
                    <a:ext uri="{FF2B5EF4-FFF2-40B4-BE49-F238E27FC236}">
                      <a16:creationId xmlns:a16="http://schemas.microsoft.com/office/drawing/2014/main" id="{0EB1ED11-1BB5-5F41-A088-CDF967F30BB4}"/>
                    </a:ext>
                  </a:extLst>
                </p:cNvPr>
                <p:cNvSpPr/>
                <p:nvPr/>
              </p:nvSpPr>
              <p:spPr>
                <a:xfrm>
                  <a:off x="6736744" y="2890195"/>
                  <a:ext cx="2505456" cy="1260490"/>
                </a:xfrm>
                <a:prstGeom prst="roundRect">
                  <a:avLst/>
                </a:prstGeom>
                <a:noFill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 dirty="0">
                    <a:latin typeface="Monaco" pitchFamily="2" charset="77"/>
                  </a:endParaRPr>
                </a:p>
              </p:txBody>
            </p:sp>
            <p:pic>
              <p:nvPicPr>
                <p:cNvPr id="17" name="Picture 16">
                  <a:extLst>
                    <a:ext uri="{FF2B5EF4-FFF2-40B4-BE49-F238E27FC236}">
                      <a16:creationId xmlns:a16="http://schemas.microsoft.com/office/drawing/2014/main" id="{9C79FA62-2C21-9E4C-B41D-7D9D45E0CB8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biLevel thresh="75000"/>
                  <a:extLst>
                    <a:ext uri="{BEBA8EAE-BF5A-486C-A8C5-ECC9F3942E4B}">
                      <a14:imgProps xmlns:a14="http://schemas.microsoft.com/office/drawing/2010/main">
                        <a14:imgLayer r:embed="rId13">
                          <a14:imgEffect>
                            <a14:saturation sat="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775704" y="3409666"/>
                  <a:ext cx="609459" cy="609459"/>
                </a:xfrm>
                <a:prstGeom prst="rect">
                  <a:avLst/>
                </a:prstGeom>
              </p:spPr>
            </p:pic>
            <p:sp>
              <p:nvSpPr>
                <p:cNvPr id="19" name="Right Arrow 18">
                  <a:extLst>
                    <a:ext uri="{FF2B5EF4-FFF2-40B4-BE49-F238E27FC236}">
                      <a16:creationId xmlns:a16="http://schemas.microsoft.com/office/drawing/2014/main" id="{3EBFECF0-614C-7F4B-862F-E851E3853D9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9481393">
                  <a:off x="7433093" y="3213468"/>
                  <a:ext cx="421017" cy="638398"/>
                </a:xfrm>
                <a:prstGeom prst="rightArrow">
                  <a:avLst/>
                </a:prstGeom>
                <a:solidFill>
                  <a:srgbClr val="F1502F"/>
                </a:solidFill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7BCA15E-42B2-634F-8357-BBE4F4DF4646}"/>
                  </a:ext>
                </a:extLst>
              </p:cNvPr>
              <p:cNvSpPr txBox="1"/>
              <p:nvPr/>
            </p:nvSpPr>
            <p:spPr>
              <a:xfrm>
                <a:off x="6564274" y="4134436"/>
                <a:ext cx="283464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Push </a:t>
                </a:r>
                <a:r>
                  <a:rPr lang="en-US" sz="20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changes to GitLab</a:t>
                </a:r>
                <a:endParaRPr lang="en-US" sz="2000" b="1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</p:txBody>
          </p:sp>
        </p:grp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D5930E5D-E0B6-3A44-B71A-8E1DD9E0A295}"/>
                </a:ext>
              </a:extLst>
            </p:cNvPr>
            <p:cNvCxnSpPr>
              <a:cxnSpLocks/>
            </p:cNvCxnSpPr>
            <p:nvPr/>
          </p:nvCxnSpPr>
          <p:spPr>
            <a:xfrm>
              <a:off x="5950139" y="4607275"/>
              <a:ext cx="293373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CDFB4EDC-B80F-B044-A75D-3752813C971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629627" y="4058815"/>
              <a:ext cx="1087886" cy="411804"/>
            </a:xfrm>
            <a:prstGeom prst="rect">
              <a:avLst/>
            </a:prstGeom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2501938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96DF2C8-F0CE-E543-95FA-96E3060225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804" y="4183675"/>
            <a:ext cx="11928392" cy="123567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2FA0273-1DFD-C64B-B45A-F13D4385002A}"/>
              </a:ext>
            </a:extLst>
          </p:cNvPr>
          <p:cNvSpPr txBox="1"/>
          <p:nvPr/>
        </p:nvSpPr>
        <p:spPr>
          <a:xfrm>
            <a:off x="131804" y="1281796"/>
            <a:ext cx="11928392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Setup the no-reply email provided by GitHub (in email setting)</a:t>
            </a:r>
            <a:b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</a:br>
            <a:b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</a:br>
            <a:br>
              <a:rPr lang="en-US" sz="28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</a:br>
            <a:br>
              <a:rPr lang="en-US" sz="28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</a:br>
            <a:endParaRPr lang="en-US" sz="2800" i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endParaRPr lang="en-US" sz="2800" i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Check the following Setting on GitHub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42AAF8AC-79BA-E24C-95E3-8CA7183B9FF4}"/>
              </a:ext>
            </a:extLst>
          </p:cNvPr>
          <p:cNvSpPr/>
          <p:nvPr/>
        </p:nvSpPr>
        <p:spPr>
          <a:xfrm>
            <a:off x="335280" y="1824729"/>
            <a:ext cx="11264900" cy="569076"/>
          </a:xfrm>
          <a:prstGeom prst="roundRect">
            <a:avLst/>
          </a:prstGeom>
          <a:solidFill>
            <a:srgbClr val="40404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</a:t>
            </a:r>
            <a:r>
              <a:rPr lang="en-US" sz="2000" dirty="0">
                <a:latin typeface="Monaco" pitchFamily="2" charset="77"/>
              </a:rPr>
              <a:t>git config --global </a:t>
            </a:r>
            <a:r>
              <a:rPr lang="en-US" sz="2000" dirty="0" err="1">
                <a:latin typeface="Monaco" pitchFamily="2" charset="77"/>
              </a:rPr>
              <a:t>user.email</a:t>
            </a:r>
            <a:r>
              <a:rPr lang="en-US" sz="2000" dirty="0">
                <a:latin typeface="Monaco" pitchFamily="2" charset="77"/>
              </a:rPr>
              <a:t> ”</a:t>
            </a:r>
            <a:r>
              <a:rPr lang="en-US" sz="2000" dirty="0" err="1">
                <a:latin typeface="Monaco" pitchFamily="2" charset="77"/>
              </a:rPr>
              <a:t>shadywhale@users.noreply.github.com</a:t>
            </a:r>
            <a:r>
              <a:rPr lang="en-US" sz="2000" dirty="0">
                <a:latin typeface="Monaco" pitchFamily="2" charset="77"/>
              </a:rPr>
              <a:t>"</a:t>
            </a:r>
            <a:endParaRPr lang="en-US" sz="2800" dirty="0">
              <a:solidFill>
                <a:schemeClr val="bg1">
                  <a:lumMod val="85000"/>
                </a:schemeClr>
              </a:solidFill>
              <a:latin typeface="Monaco" pitchFamily="2" charset="77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824B3FC0-A4AC-A343-8F11-9815425DD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dirty="0"/>
              <a:t>Email settings in real life</a:t>
            </a:r>
          </a:p>
        </p:txBody>
      </p:sp>
    </p:spTree>
    <p:extLst>
      <p:ext uri="{BB962C8B-B14F-4D97-AF65-F5344CB8AC3E}">
        <p14:creationId xmlns:p14="http://schemas.microsoft.com/office/powerpoint/2010/main" val="283598037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D1400E-5513-6A41-9CCE-18D4FF398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dirty="0"/>
              <a:t>Advanced Git 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6CA52C-15F6-F64D-A4B0-62E02D8D07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/>
              <a:t>The following topics are covered using the </a:t>
            </a:r>
            <a:r>
              <a:rPr lang="en-US" dirty="0" err="1"/>
              <a:t>bookdown</a:t>
            </a:r>
            <a:endParaRPr lang="en-US" dirty="0"/>
          </a:p>
          <a:p>
            <a:pPr marL="0" indent="0" algn="ctr">
              <a:buNone/>
            </a:pPr>
            <a:r>
              <a:rPr lang="en-US" dirty="0">
                <a:hlinkClick r:id="rId3"/>
              </a:rPr>
              <a:t>https://gitbookdown.site</a:t>
            </a: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lvl="2"/>
            <a:r>
              <a:rPr lang="en-US" dirty="0"/>
              <a:t>Resolving conflicts</a:t>
            </a:r>
          </a:p>
          <a:p>
            <a:pPr lvl="2"/>
            <a:r>
              <a:rPr lang="en-US" dirty="0"/>
              <a:t>Reverting to a previous commit (reset vs. revert)</a:t>
            </a:r>
          </a:p>
          <a:p>
            <a:pPr lvl="2"/>
            <a:r>
              <a:rPr lang="en-US" dirty="0"/>
              <a:t>Branching </a:t>
            </a:r>
          </a:p>
          <a:p>
            <a:pPr lvl="3"/>
            <a:r>
              <a:rPr lang="en-US" dirty="0"/>
              <a:t>An interactive branching guide: </a:t>
            </a:r>
            <a:r>
              <a:rPr lang="en-US" dirty="0">
                <a:hlinkClick r:id="rId4"/>
              </a:rPr>
              <a:t>https://learngitbranching.js.org/</a:t>
            </a:r>
            <a:endParaRPr lang="en-US" dirty="0"/>
          </a:p>
          <a:p>
            <a:pPr lvl="2"/>
            <a:r>
              <a:rPr lang="en-US" dirty="0"/>
              <a:t>Stashing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Some other topics not covered: rebase, squash (combining commits)</a:t>
            </a:r>
          </a:p>
        </p:txBody>
      </p:sp>
    </p:spTree>
    <p:extLst>
      <p:ext uri="{BB962C8B-B14F-4D97-AF65-F5344CB8AC3E}">
        <p14:creationId xmlns:p14="http://schemas.microsoft.com/office/powerpoint/2010/main" val="370118059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ECFB9-6504-6045-B410-F4E8DA6028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dirty="0"/>
              <a:t>Other resources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4DE6120-0E19-1346-B5BF-676210AD64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5"/>
            <a:ext cx="11814383" cy="4877778"/>
          </a:xfrm>
        </p:spPr>
        <p:txBody>
          <a:bodyPr/>
          <a:lstStyle/>
          <a:p>
            <a:r>
              <a:rPr lang="en-US" dirty="0"/>
              <a:t>GitHub Education Pack</a:t>
            </a:r>
            <a:endParaRPr lang="en-US" dirty="0">
              <a:hlinkClick r:id="rId2"/>
            </a:endParaRPr>
          </a:p>
          <a:p>
            <a:pPr lvl="2"/>
            <a:r>
              <a:rPr lang="en-US" dirty="0">
                <a:hlinkClick r:id="rId2"/>
              </a:rPr>
              <a:t>https://education.github.com/</a:t>
            </a:r>
            <a:endParaRPr lang="en-US" dirty="0"/>
          </a:p>
          <a:p>
            <a:pPr lvl="2"/>
            <a:r>
              <a:rPr lang="en-US" dirty="0"/>
              <a:t>Pro account for students, academic researchers (i.e., postdoc) &amp; faculties</a:t>
            </a:r>
          </a:p>
          <a:p>
            <a:pPr lvl="2"/>
            <a:endParaRPr lang="en-US" dirty="0"/>
          </a:p>
          <a:p>
            <a:r>
              <a:rPr lang="en-US" dirty="0"/>
              <a:t>GitLab</a:t>
            </a:r>
          </a:p>
          <a:p>
            <a:pPr lvl="2"/>
            <a:r>
              <a:rPr lang="en-US" dirty="0">
                <a:hlinkClick r:id="rId3"/>
              </a:rPr>
              <a:t>https://gitlab.com</a:t>
            </a:r>
            <a:r>
              <a:rPr lang="en-US" dirty="0"/>
              <a:t> </a:t>
            </a:r>
          </a:p>
          <a:p>
            <a:pPr marL="914400" lvl="2" indent="0">
              <a:buNone/>
            </a:pPr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378EEB7-8CFF-AF44-8A70-FABD93B36E88}"/>
              </a:ext>
            </a:extLst>
          </p:cNvPr>
          <p:cNvGrpSpPr/>
          <p:nvPr/>
        </p:nvGrpSpPr>
        <p:grpSpPr>
          <a:xfrm>
            <a:off x="5459896" y="3011744"/>
            <a:ext cx="4618801" cy="3703983"/>
            <a:chOff x="5459896" y="3011744"/>
            <a:chExt cx="4618801" cy="3703983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179B3A7-B70C-A243-BFB4-D77FE3DFE5D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55027" y="3011744"/>
              <a:ext cx="3823670" cy="3703983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</p:pic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D9BC81E5-C3EA-EF4C-BDD6-18E67600478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59896" y="3011744"/>
              <a:ext cx="795131" cy="1056278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7F14B82-A481-CB44-BEDC-EC0860A0E14D}"/>
                </a:ext>
              </a:extLst>
            </p:cNvPr>
            <p:cNvCxnSpPr>
              <a:cxnSpLocks/>
            </p:cNvCxnSpPr>
            <p:nvPr/>
          </p:nvCxnSpPr>
          <p:spPr>
            <a:xfrm>
              <a:off x="5459896" y="4068022"/>
              <a:ext cx="795131" cy="2647705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FC49F06B-32A6-8843-BC5C-FFA3CEBF44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54781" y="3117129"/>
            <a:ext cx="1490646" cy="1351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441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1D77AA2-2A21-C04B-AFB5-98F36DC90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38991"/>
            <a:ext cx="12192000" cy="633845"/>
          </a:xfrm>
          <a:noFill/>
        </p:spPr>
        <p:txBody>
          <a:bodyPr anchor="t">
            <a:normAutofit fontScale="90000"/>
          </a:bodyPr>
          <a:lstStyle/>
          <a:p>
            <a:pPr algn="ctr"/>
            <a:r>
              <a:rPr lang="en-US" dirty="0"/>
              <a:t>Acknowledgement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B66085-9C9E-8F4B-82B0-085FAC8E160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321660" y="2918209"/>
            <a:ext cx="4287192" cy="137841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4B28785-51F3-2243-A6E0-AD53C0D5B00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265538" y="2486114"/>
            <a:ext cx="2993994" cy="2242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806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E8BAB-76CE-C24C-8478-9FBB0C828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en-US" dirty="0"/>
              <a:t>Why is learning git important?</a:t>
            </a:r>
            <a:br>
              <a:rPr lang="en-US" dirty="0"/>
            </a:b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Sharing/Collaboration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CEB4A0A0-95D9-894D-86B8-9D64CF20EF7A}"/>
              </a:ext>
            </a:extLst>
          </p:cNvPr>
          <p:cNvSpPr txBox="1">
            <a:spLocks/>
          </p:cNvSpPr>
          <p:nvPr/>
        </p:nvSpPr>
        <p:spPr>
          <a:xfrm>
            <a:off x="95165" y="1248385"/>
            <a:ext cx="11814383" cy="54724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Helvetica Neue"/>
                <a:ea typeface="+mn-ea"/>
                <a:cs typeface="Helvetica Neue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Helvetica Neue"/>
                <a:ea typeface="+mn-ea"/>
                <a:cs typeface="Helvetica Neue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Helvetica Neue"/>
                <a:ea typeface="+mn-ea"/>
                <a:cs typeface="Helvetica Neue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Helvetica Neue"/>
                <a:ea typeface="+mn-ea"/>
                <a:cs typeface="Helvetica Neue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Helvetica Neue"/>
                <a:ea typeface="+mn-ea"/>
                <a:cs typeface="Helvetica Ne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700" dirty="0"/>
              <a:t>Sharing codes are difficult through traditional means</a:t>
            </a:r>
          </a:p>
          <a:p>
            <a:pPr marL="914400" lvl="2" indent="0">
              <a:buNone/>
            </a:pPr>
            <a:endParaRPr lang="en-US" sz="2700" dirty="0"/>
          </a:p>
          <a:p>
            <a:pPr marL="914400" lvl="2" indent="0">
              <a:buNone/>
            </a:pPr>
            <a:endParaRPr lang="en-US" sz="2700" dirty="0"/>
          </a:p>
          <a:p>
            <a:r>
              <a:rPr lang="en-US" sz="2700" dirty="0"/>
              <a:t>GitHub/GitLab enables code sharing, but it uses git</a:t>
            </a:r>
            <a:endParaRPr lang="en-US" sz="2000" dirty="0"/>
          </a:p>
          <a:p>
            <a:pPr lvl="2"/>
            <a:r>
              <a:rPr lang="en-US" sz="1900" dirty="0"/>
              <a:t>Someone can </a:t>
            </a:r>
            <a:r>
              <a:rPr lang="en-US" sz="1900" b="1" dirty="0"/>
              <a:t>follow</a:t>
            </a:r>
            <a:r>
              <a:rPr lang="en-US" sz="1900" dirty="0"/>
              <a:t> your codes </a:t>
            </a:r>
          </a:p>
          <a:p>
            <a:pPr lvl="2"/>
            <a:r>
              <a:rPr lang="en-US" sz="1900" dirty="0"/>
              <a:t>Incorporate or suggest changes to others (even </a:t>
            </a:r>
            <a:r>
              <a:rPr lang="en-US" sz="1900" i="1" dirty="0"/>
              <a:t>strangers</a:t>
            </a:r>
            <a:r>
              <a:rPr lang="en-US" sz="1900" dirty="0"/>
              <a:t>!)</a:t>
            </a:r>
          </a:p>
          <a:p>
            <a:pPr marL="914400" lvl="2" indent="0">
              <a:buNone/>
            </a:pPr>
            <a:endParaRPr lang="en-US" sz="1900" dirty="0"/>
          </a:p>
          <a:p>
            <a:pPr marL="914400" lvl="2" indent="0">
              <a:buNone/>
            </a:pPr>
            <a:endParaRPr lang="en-US" sz="1900" dirty="0"/>
          </a:p>
          <a:p>
            <a:r>
              <a:rPr lang="en-US" sz="2800" dirty="0"/>
              <a:t>Encourages open source and open science</a:t>
            </a:r>
          </a:p>
          <a:p>
            <a:pPr lvl="2"/>
            <a:r>
              <a:rPr lang="en-US" sz="2000" dirty="0"/>
              <a:t>Open science is a huge topic</a:t>
            </a:r>
            <a:endParaRPr lang="en-US" sz="20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lvl="2"/>
            <a:r>
              <a:rPr lang="en-US" sz="2000" dirty="0"/>
              <a:t>Openness to your code is generally a good idea</a:t>
            </a:r>
          </a:p>
          <a:p>
            <a:endParaRPr lang="en-US" sz="2700" dirty="0"/>
          </a:p>
          <a:p>
            <a:pPr lvl="2"/>
            <a:endParaRPr lang="en-US" sz="1900" dirty="0"/>
          </a:p>
          <a:p>
            <a:endParaRPr lang="en-US" sz="2700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D9CCE1B-3822-5045-B904-2989D09F9CE1}"/>
              </a:ext>
            </a:extLst>
          </p:cNvPr>
          <p:cNvGrpSpPr/>
          <p:nvPr/>
        </p:nvGrpSpPr>
        <p:grpSpPr>
          <a:xfrm>
            <a:off x="8948205" y="1325511"/>
            <a:ext cx="2907454" cy="1293948"/>
            <a:chOff x="3083945" y="1724979"/>
            <a:chExt cx="2907454" cy="129394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885F6E0-7484-B54E-8691-882BCBE283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83945" y="1779798"/>
              <a:ext cx="1155612" cy="1155612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740AED5-88F9-C740-8564-BB2B1D52E1C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97451" y="1724979"/>
              <a:ext cx="1293948" cy="1293948"/>
            </a:xfrm>
            <a:prstGeom prst="rect">
              <a:avLst/>
            </a:prstGeom>
          </p:spPr>
        </p:pic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E7015D9C-66BE-0849-9F1B-30B64B5BA6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01364" y="3252111"/>
            <a:ext cx="849295" cy="8492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7AF5ECD-F238-3544-A450-AE9A5802C7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85659" y="3252111"/>
            <a:ext cx="1270000" cy="1270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662EB60-40C7-274F-8DDF-EEBEA19C80D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61711" y="5154763"/>
            <a:ext cx="1270000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200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24EB29-0D74-954C-BDFE-4B5F36980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dirty="0"/>
              <a:t>What is the goal of this workshop?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D92043-AF8E-6F45-AC0D-4BB2656417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9785" y="2685980"/>
            <a:ext cx="3558675" cy="14860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F7CDACC-4718-1047-B74A-862E91A7A256}"/>
              </a:ext>
            </a:extLst>
          </p:cNvPr>
          <p:cNvSpPr txBox="1"/>
          <p:nvPr/>
        </p:nvSpPr>
        <p:spPr>
          <a:xfrm>
            <a:off x="733057" y="4403749"/>
            <a:ext cx="437425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Git for version control &amp; documentation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3132A8-1A16-DB49-8FB0-3F5D2C192E74}"/>
              </a:ext>
            </a:extLst>
          </p:cNvPr>
          <p:cNvSpPr txBox="1"/>
          <p:nvPr/>
        </p:nvSpPr>
        <p:spPr>
          <a:xfrm>
            <a:off x="6338188" y="4403749"/>
            <a:ext cx="509807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GitHub/GitLab for sharing code, issue-tracking, continuous integration, etc.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E45072B-74F8-F94B-982F-A025363E58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7664" y="2773374"/>
            <a:ext cx="4006642" cy="17691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12BFC74-EE0E-BA4E-8DB6-AD0D414172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41679" y="2031932"/>
            <a:ext cx="4006642" cy="1482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0075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7D8A60-059C-634B-8E8B-C252268FA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Git Overview</a:t>
            </a:r>
            <a:br>
              <a:rPr lang="en-US" dirty="0"/>
            </a:br>
            <a:r>
              <a:rPr lang="en-US" sz="2800" b="1" dirty="0"/>
              <a:t>What do we do for word documents?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81FA9E-A882-A24F-B6FD-1347CC0A12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6" y="1286328"/>
            <a:ext cx="6653940" cy="17412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/>
              <a:t>Track Changes </a:t>
            </a:r>
            <a:r>
              <a:rPr lang="en-US" sz="2800" dirty="0"/>
              <a:t>(Microsoft Word)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/>
              <a:t>Highlighted changes</a:t>
            </a:r>
            <a:endParaRPr lang="en-US" sz="2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2D6A63E-D64C-454B-ACEE-36683432BB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7472" y="154479"/>
            <a:ext cx="2050716" cy="85634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E0EB8C2-50E9-8A46-8E97-BA946E7CC8F9}"/>
              </a:ext>
            </a:extLst>
          </p:cNvPr>
          <p:cNvSpPr txBox="1"/>
          <p:nvPr/>
        </p:nvSpPr>
        <p:spPr>
          <a:xfrm>
            <a:off x="6290502" y="1286328"/>
            <a:ext cx="5208563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Version History </a:t>
            </a: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(Google-doc)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Snapshots 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F78C484-14D9-7243-A889-7C9F318343D5}"/>
              </a:ext>
            </a:extLst>
          </p:cNvPr>
          <p:cNvSpPr txBox="1">
            <a:spLocks/>
          </p:cNvSpPr>
          <p:nvPr/>
        </p:nvSpPr>
        <p:spPr>
          <a:xfrm>
            <a:off x="44964" y="5612745"/>
            <a:ext cx="11814383" cy="6981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Helvetica Neue"/>
                <a:ea typeface="+mn-ea"/>
                <a:cs typeface="Helvetica Neue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Helvetica Neue"/>
                <a:ea typeface="+mn-ea"/>
                <a:cs typeface="Helvetica Neue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Helvetica Neue"/>
                <a:ea typeface="+mn-ea"/>
                <a:cs typeface="Helvetica Neue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Helvetica Neue"/>
                <a:ea typeface="+mn-ea"/>
                <a:cs typeface="Helvetica Neue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Helvetica Neue"/>
                <a:ea typeface="+mn-ea"/>
                <a:cs typeface="Helvetica Ne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2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Git </a:t>
            </a:r>
            <a:r>
              <a:rPr lang="en-US" sz="28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track changes </a:t>
            </a:r>
            <a:r>
              <a:rPr lang="en-US" sz="2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&amp; gives you a </a:t>
            </a:r>
            <a:r>
              <a:rPr lang="en-US" sz="28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version history</a:t>
            </a:r>
            <a:r>
              <a:rPr lang="en-US" sz="2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!</a:t>
            </a:r>
          </a:p>
          <a:p>
            <a:pPr marL="0" indent="0" algn="ctr">
              <a:buFont typeface="Arial"/>
              <a:buNone/>
            </a:pPr>
            <a:endParaRPr lang="en-US" sz="28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6BC026C-5431-894B-8074-DF19FB89A5C2}"/>
              </a:ext>
            </a:extLst>
          </p:cNvPr>
          <p:cNvGrpSpPr/>
          <p:nvPr/>
        </p:nvGrpSpPr>
        <p:grpSpPr>
          <a:xfrm>
            <a:off x="6618484" y="2794173"/>
            <a:ext cx="5390720" cy="2445673"/>
            <a:chOff x="6618484" y="2794173"/>
            <a:chExt cx="5390720" cy="244567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357237F-F765-0C40-96A2-51434AC460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2529" t="1" b="56487"/>
            <a:stretch/>
          </p:blipFill>
          <p:spPr>
            <a:xfrm>
              <a:off x="6618484" y="2794173"/>
              <a:ext cx="5390720" cy="244567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9C04B14-5BD3-4342-92FA-59366E2F98BA}"/>
                </a:ext>
              </a:extLst>
            </p:cNvPr>
            <p:cNvSpPr/>
            <p:nvPr/>
          </p:nvSpPr>
          <p:spPr>
            <a:xfrm>
              <a:off x="9663764" y="4461098"/>
              <a:ext cx="934720" cy="182880"/>
            </a:xfrm>
            <a:prstGeom prst="rect">
              <a:avLst/>
            </a:prstGeom>
            <a:solidFill>
              <a:srgbClr val="E8F0FD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05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Shady Whale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618DE56-590A-8440-91B9-7462B818E200}"/>
              </a:ext>
            </a:extLst>
          </p:cNvPr>
          <p:cNvGrpSpPr/>
          <p:nvPr/>
        </p:nvGrpSpPr>
        <p:grpSpPr>
          <a:xfrm>
            <a:off x="453198" y="2806691"/>
            <a:ext cx="5390720" cy="2434591"/>
            <a:chOff x="453198" y="2806691"/>
            <a:chExt cx="5390720" cy="243459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3C07D9B-9AA5-3F47-81BA-8B13335E3D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40490" r="21036" b="35255"/>
            <a:stretch/>
          </p:blipFill>
          <p:spPr>
            <a:xfrm>
              <a:off x="453198" y="2806691"/>
              <a:ext cx="5390720" cy="243459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1ED14A9-4AC7-2A4E-B427-9A50DA885A3D}"/>
                </a:ext>
              </a:extLst>
            </p:cNvPr>
            <p:cNvSpPr/>
            <p:nvPr/>
          </p:nvSpPr>
          <p:spPr>
            <a:xfrm>
              <a:off x="4604084" y="2806691"/>
              <a:ext cx="1239834" cy="2209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3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Whale, Shady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1AFEB9D-6B18-0E4E-9B82-CC2BC5532856}"/>
                </a:ext>
              </a:extLst>
            </p:cNvPr>
            <p:cNvSpPr/>
            <p:nvPr/>
          </p:nvSpPr>
          <p:spPr>
            <a:xfrm>
              <a:off x="4604084" y="3358845"/>
              <a:ext cx="1239834" cy="2209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3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Whale, Shady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83AF223-F7D3-B043-A9DE-345950E441CC}"/>
                </a:ext>
              </a:extLst>
            </p:cNvPr>
            <p:cNvSpPr/>
            <p:nvPr/>
          </p:nvSpPr>
          <p:spPr>
            <a:xfrm>
              <a:off x="4604084" y="3913530"/>
              <a:ext cx="1239834" cy="2209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3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Whale, Shady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67801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51A0F-B23B-744E-BB22-A1C68BCF2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Git Overview</a:t>
            </a:r>
            <a:br>
              <a:rPr lang="en-US" dirty="0"/>
            </a:br>
            <a:r>
              <a:rPr lang="en-US" sz="2800" b="1" dirty="0"/>
              <a:t>What is being tracked?</a:t>
            </a:r>
            <a:endParaRPr lang="en-US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526B59-D04B-7B4D-9720-EAB8750950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546" y="2937376"/>
            <a:ext cx="10025849" cy="321153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934DC74-C7EE-C349-BE33-6337167B3C31}"/>
              </a:ext>
            </a:extLst>
          </p:cNvPr>
          <p:cNvSpPr/>
          <p:nvPr/>
        </p:nvSpPr>
        <p:spPr>
          <a:xfrm>
            <a:off x="1118197" y="1853542"/>
            <a:ext cx="1961478" cy="914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base document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3C2C9AC-14F2-6C49-9EF4-9CE37293941D}"/>
              </a:ext>
            </a:extLst>
          </p:cNvPr>
          <p:cNvSpPr/>
          <p:nvPr/>
        </p:nvSpPr>
        <p:spPr>
          <a:xfrm>
            <a:off x="4902731" y="1853542"/>
            <a:ext cx="1961478" cy="914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changes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C37778C-3C0C-F445-AE2C-8F72171F18E4}"/>
              </a:ext>
            </a:extLst>
          </p:cNvPr>
          <p:cNvCxnSpPr/>
          <p:nvPr/>
        </p:nvCxnSpPr>
        <p:spPr>
          <a:xfrm>
            <a:off x="2054112" y="2769475"/>
            <a:ext cx="87855" cy="49485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AEC65FB-06C2-7B49-AAD0-67CD8D798BE3}"/>
              </a:ext>
            </a:extLst>
          </p:cNvPr>
          <p:cNvCxnSpPr>
            <a:cxnSpLocks/>
          </p:cNvCxnSpPr>
          <p:nvPr/>
        </p:nvCxnSpPr>
        <p:spPr>
          <a:xfrm flipH="1">
            <a:off x="4431552" y="2934309"/>
            <a:ext cx="471179" cy="5251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88B9F09-BD40-B84C-8ADE-FD785CFCE3B0}"/>
              </a:ext>
            </a:extLst>
          </p:cNvPr>
          <p:cNvCxnSpPr>
            <a:cxnSpLocks/>
          </p:cNvCxnSpPr>
          <p:nvPr/>
        </p:nvCxnSpPr>
        <p:spPr>
          <a:xfrm>
            <a:off x="6864210" y="2934309"/>
            <a:ext cx="604585" cy="5251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82D5AF6-7B13-374D-87BD-DAEEDE923B2E}"/>
              </a:ext>
            </a:extLst>
          </p:cNvPr>
          <p:cNvSpPr txBox="1"/>
          <p:nvPr/>
        </p:nvSpPr>
        <p:spPr>
          <a:xfrm>
            <a:off x="193040" y="1233797"/>
            <a:ext cx="118160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Don’t think of it as multiple documents, but </a:t>
            </a:r>
            <a:r>
              <a:rPr lang="en-US" sz="2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base document </a:t>
            </a: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+ </a:t>
            </a:r>
            <a:r>
              <a:rPr lang="en-US" sz="2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sets of changes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8CDC9F3-7A3C-4842-91DA-28BD71169759}"/>
              </a:ext>
            </a:extLst>
          </p:cNvPr>
          <p:cNvSpPr/>
          <p:nvPr/>
        </p:nvSpPr>
        <p:spPr>
          <a:xfrm>
            <a:off x="6844113" y="2914212"/>
            <a:ext cx="4580304" cy="306612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B100B3-9DC7-1F4F-AD59-9B8A1FAE2EF5}"/>
              </a:ext>
            </a:extLst>
          </p:cNvPr>
          <p:cNvSpPr/>
          <p:nvPr/>
        </p:nvSpPr>
        <p:spPr>
          <a:xfrm>
            <a:off x="3279085" y="1768597"/>
            <a:ext cx="3935073" cy="394062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F7699B3-376C-EE48-AC95-7BD036513A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7472" y="154479"/>
            <a:ext cx="2050716" cy="856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660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7DF90-89CD-6843-B40D-CBDE57FCF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Git Overview</a:t>
            </a:r>
            <a:br>
              <a:rPr lang="en-US" b="1" dirty="0"/>
            </a:br>
            <a:r>
              <a:rPr lang="en-US" sz="2800" b="1" dirty="0"/>
              <a:t>Separate changes can be made, and recorded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C5F131-6F87-1440-95A6-00445FD201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0471" y="1755234"/>
            <a:ext cx="4876800" cy="44958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D5BD1E8-E5DE-9B42-9CC0-96A542289F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1502" y="1527563"/>
            <a:ext cx="5054600" cy="4851400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286CD2C-7B56-4D41-99D3-6592B683C907}"/>
              </a:ext>
            </a:extLst>
          </p:cNvPr>
          <p:cNvCxnSpPr>
            <a:cxnSpLocks/>
          </p:cNvCxnSpPr>
          <p:nvPr/>
        </p:nvCxnSpPr>
        <p:spPr>
          <a:xfrm flipH="1" flipV="1">
            <a:off x="7974385" y="5215417"/>
            <a:ext cx="222172" cy="4590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059452E-FC4F-3F46-B68A-CECCD3B3466E}"/>
              </a:ext>
            </a:extLst>
          </p:cNvPr>
          <p:cNvSpPr/>
          <p:nvPr/>
        </p:nvSpPr>
        <p:spPr>
          <a:xfrm>
            <a:off x="7499102" y="5658389"/>
            <a:ext cx="1647259" cy="9144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Incorporate Change 2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A5B867D-5676-5F47-B3CC-60D2542AB930}"/>
              </a:ext>
            </a:extLst>
          </p:cNvPr>
          <p:cNvCxnSpPr>
            <a:cxnSpLocks/>
          </p:cNvCxnSpPr>
          <p:nvPr/>
        </p:nvCxnSpPr>
        <p:spPr>
          <a:xfrm flipH="1">
            <a:off x="7974385" y="2093114"/>
            <a:ext cx="222172" cy="4497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A57574D7-6CF9-C04D-921D-4BBB9743B7D8}"/>
              </a:ext>
            </a:extLst>
          </p:cNvPr>
          <p:cNvSpPr/>
          <p:nvPr/>
        </p:nvSpPr>
        <p:spPr>
          <a:xfrm>
            <a:off x="7609368" y="1185532"/>
            <a:ext cx="1536994" cy="9144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Incorporate Change 1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9790434-E043-7F4F-AAF1-A2D2EBBC254A}"/>
              </a:ext>
            </a:extLst>
          </p:cNvPr>
          <p:cNvSpPr/>
          <p:nvPr/>
        </p:nvSpPr>
        <p:spPr>
          <a:xfrm>
            <a:off x="4292302" y="3753293"/>
            <a:ext cx="2732279" cy="310470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43AF327-9C90-4D4A-8EE1-B5DD25D4F737}"/>
              </a:ext>
            </a:extLst>
          </p:cNvPr>
          <p:cNvSpPr/>
          <p:nvPr/>
        </p:nvSpPr>
        <p:spPr>
          <a:xfrm>
            <a:off x="6956591" y="1153779"/>
            <a:ext cx="3633437" cy="570422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8DBB124-A005-374F-9C07-90CC59971A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07472" y="154479"/>
            <a:ext cx="2050716" cy="856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826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</p:bldLst>
  </p:timing>
</p:sld>
</file>

<file path=ppt/theme/theme1.xml><?xml version="1.0" encoding="utf-8"?>
<a:theme xmlns:a="http://schemas.openxmlformats.org/drawingml/2006/main" name="Dissertationthmx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Dissertationthmx - 1</Template>
  <TotalTime>3610</TotalTime>
  <Words>2122</Words>
  <Application>Microsoft Macintosh PowerPoint</Application>
  <PresentationFormat>Widescreen</PresentationFormat>
  <Paragraphs>452</Paragraphs>
  <Slides>44</Slides>
  <Notes>36</Notes>
  <HiddenSlides>4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2" baseType="lpstr">
      <vt:lpstr>Yu Mincho</vt:lpstr>
      <vt:lpstr>Arial</vt:lpstr>
      <vt:lpstr>Calibri</vt:lpstr>
      <vt:lpstr>Helvetica Neue</vt:lpstr>
      <vt:lpstr>Monaco</vt:lpstr>
      <vt:lpstr>Open Sans</vt:lpstr>
      <vt:lpstr>Times New Roman</vt:lpstr>
      <vt:lpstr>Dissertationthmx</vt:lpstr>
      <vt:lpstr>Git &amp; GitHub GitLab Workshop  its not only for programmers   </vt:lpstr>
      <vt:lpstr>Why is git important?</vt:lpstr>
      <vt:lpstr>Why is git important for scientists?</vt:lpstr>
      <vt:lpstr>PowerPoint Presentation</vt:lpstr>
      <vt:lpstr>Why is learning git important? Sharing/Collaboration</vt:lpstr>
      <vt:lpstr>What is the goal of this workshop?</vt:lpstr>
      <vt:lpstr>Git Overview What do we do for word documents?</vt:lpstr>
      <vt:lpstr>Git Overview What is being tracked?</vt:lpstr>
      <vt:lpstr>Git Overview Separate changes can be made, and recorded</vt:lpstr>
      <vt:lpstr>Hands on portion of the workshop</vt:lpstr>
      <vt:lpstr>1. Setting up git 1.1 Download git</vt:lpstr>
      <vt:lpstr>1. Setting up git  Open a terminal / Git-Bash</vt:lpstr>
      <vt:lpstr>1. Setting up git 1.2 Configure git</vt:lpstr>
      <vt:lpstr>2. Creating a repository What is a repository?</vt:lpstr>
      <vt:lpstr>2. Creating a repository &gt; git init</vt:lpstr>
      <vt:lpstr>3. Tracking Changes &gt; git add, commit</vt:lpstr>
      <vt:lpstr>3. Tracking Changes &gt; git add, commit</vt:lpstr>
      <vt:lpstr>3. Tracking Changes &gt; git add, commit</vt:lpstr>
      <vt:lpstr>3. Tracking Changes &gt; git add, commit</vt:lpstr>
      <vt:lpstr>4. Exploring History &gt; git diff &amp; show</vt:lpstr>
      <vt:lpstr>4. Exploring History &gt; git diff &amp; show</vt:lpstr>
      <vt:lpstr>5. Telling git to ignore certain files .gitignore</vt:lpstr>
      <vt:lpstr>Desktop Application</vt:lpstr>
      <vt:lpstr>PowerPoint Presentation</vt:lpstr>
      <vt:lpstr>BREAK</vt:lpstr>
      <vt:lpstr>Remote Hosts</vt:lpstr>
      <vt:lpstr>Configure GitHub’s Email Setting</vt:lpstr>
      <vt:lpstr>6. Create a repository on GitHub make a repo</vt:lpstr>
      <vt:lpstr>7. Putting codes on GitHub &gt; git remote add &amp; push</vt:lpstr>
      <vt:lpstr>7. Putting codes on Gitlab &gt; git remote add &amp; push</vt:lpstr>
      <vt:lpstr>8. Getting a repository from GitLab git clone &amp; fork</vt:lpstr>
      <vt:lpstr>8. Getting a repository from GitHub Practice fork &amp; clone</vt:lpstr>
      <vt:lpstr>8. Getting a repository from GitHub Practice fork &amp; clone</vt:lpstr>
      <vt:lpstr>9. Collaborating</vt:lpstr>
      <vt:lpstr>9. Collaborating</vt:lpstr>
      <vt:lpstr>9. Collaborating</vt:lpstr>
      <vt:lpstr>9. Collaborating &gt; git fetch &amp; git merge </vt:lpstr>
      <vt:lpstr>9. Collaborating &gt; git fetch &amp; git merge </vt:lpstr>
      <vt:lpstr>9. Collaborating &gt; git fetch &amp; git merge </vt:lpstr>
      <vt:lpstr>9. Collaborating</vt:lpstr>
      <vt:lpstr>Email settings in real life</vt:lpstr>
      <vt:lpstr>Advanced Git Topics</vt:lpstr>
      <vt:lpstr>Other resources</vt:lpstr>
      <vt:lpstr>Acknowledgement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Git</dc:title>
  <dc:creator>Micaela Chan</dc:creator>
  <cp:lastModifiedBy>Chan, Micaela</cp:lastModifiedBy>
  <cp:revision>1305</cp:revision>
  <dcterms:created xsi:type="dcterms:W3CDTF">2019-09-09T18:28:10Z</dcterms:created>
  <dcterms:modified xsi:type="dcterms:W3CDTF">2020-06-17T06:05:37Z</dcterms:modified>
</cp:coreProperties>
</file>